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0"/>
  </p:notesMasterIdLst>
  <p:handoutMasterIdLst>
    <p:handoutMasterId r:id="rId11"/>
  </p:handoutMasterIdLst>
  <p:sldIdLst>
    <p:sldId id="260" r:id="rId2"/>
    <p:sldId id="263" r:id="rId3"/>
    <p:sldId id="264" r:id="rId4"/>
    <p:sldId id="265" r:id="rId5"/>
    <p:sldId id="267" r:id="rId6"/>
    <p:sldId id="268" r:id="rId7"/>
    <p:sldId id="269" r:id="rId8"/>
    <p:sldId id="270" r:id="rId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40"/>
    <a:srgbClr val="F5A300"/>
    <a:srgbClr val="FDCA00"/>
    <a:srgbClr val="9C1C26"/>
    <a:srgbClr val="312C8C"/>
    <a:srgbClr val="000000"/>
    <a:srgbClr val="B5B5B5"/>
    <a:srgbClr val="E95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13" autoAdjust="0"/>
    <p:restoredTop sz="91188" autoAdjust="0"/>
  </p:normalViewPr>
  <p:slideViewPr>
    <p:cSldViewPr snapToObjects="1">
      <p:cViewPr>
        <p:scale>
          <a:sx n="110" d="100"/>
          <a:sy n="110" d="100"/>
        </p:scale>
        <p:origin x="-30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90500" y="387350"/>
            <a:ext cx="5403850" cy="390525"/>
          </a:xfrm>
          <a:prstGeom prst="rect">
            <a:avLst/>
          </a:prstGeom>
          <a:noFill/>
          <a:ln w="9525">
            <a:noFill/>
            <a:miter lim="800000"/>
            <a:headEnd/>
            <a:tailEnd/>
          </a:ln>
          <a:effectLst/>
        </p:spPr>
        <p:txBody>
          <a:bodyPr vert="horz" wrap="square" lIns="108000" tIns="0" rIns="0" bIns="0" numCol="1" anchor="ctr" anchorCtr="0" compatLnSpc="1">
            <a:prstTxWarp prst="textNoShape">
              <a:avLst/>
            </a:prstTxWarp>
          </a:bodyPr>
          <a:lstStyle>
            <a:lvl1pPr>
              <a:lnSpc>
                <a:spcPts val="1300"/>
              </a:lnSpc>
              <a:defRPr sz="1000" b="1">
                <a:latin typeface="Stafford" pitchFamily="2" charset="0"/>
              </a:defRPr>
            </a:lvl1pPr>
          </a:lstStyle>
          <a:p>
            <a:endParaRPr lang="de-DE"/>
          </a:p>
        </p:txBody>
      </p:sp>
      <p:sp>
        <p:nvSpPr>
          <p:cNvPr id="50179" name="Rectangle 3"/>
          <p:cNvSpPr>
            <a:spLocks noGrp="1" noChangeArrowheads="1"/>
          </p:cNvSpPr>
          <p:nvPr>
            <p:ph type="dt" sz="quarter" idx="1"/>
          </p:nvPr>
        </p:nvSpPr>
        <p:spPr bwMode="auto">
          <a:xfrm>
            <a:off x="190500" y="8567738"/>
            <a:ext cx="1330325"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latin typeface="Stafford" pitchFamily="2" charset="0"/>
              </a:defRPr>
            </a:lvl1pPr>
          </a:lstStyle>
          <a:p>
            <a:fld id="{A32DC80D-291A-4ABB-A78B-0417274A267C}" type="datetime4">
              <a:rPr lang="de-DE"/>
              <a:pPr/>
              <a:t>September 27, 2017</a:t>
            </a:fld>
            <a:endParaRPr lang="de-DE"/>
          </a:p>
        </p:txBody>
      </p:sp>
      <p:sp>
        <p:nvSpPr>
          <p:cNvPr id="50180" name="Rectangle 4"/>
          <p:cNvSpPr>
            <a:spLocks noGrp="1" noChangeArrowheads="1"/>
          </p:cNvSpPr>
          <p:nvPr>
            <p:ph type="ftr" sz="quarter" idx="2"/>
          </p:nvPr>
        </p:nvSpPr>
        <p:spPr bwMode="auto">
          <a:xfrm>
            <a:off x="1520825" y="8567738"/>
            <a:ext cx="4464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latin typeface="Stafford" pitchFamily="2" charset="0"/>
              </a:defRPr>
            </a:lvl1pPr>
          </a:lstStyle>
          <a:p>
            <a:r>
              <a:rPr lang="de-DE"/>
              <a:t>|  </a:t>
            </a:r>
          </a:p>
        </p:txBody>
      </p:sp>
      <p:sp>
        <p:nvSpPr>
          <p:cNvPr id="50181" name="Rectangle 5"/>
          <p:cNvSpPr>
            <a:spLocks noGrp="1" noChangeArrowheads="1"/>
          </p:cNvSpPr>
          <p:nvPr>
            <p:ph type="sldNum" sz="quarter" idx="3"/>
          </p:nvPr>
        </p:nvSpPr>
        <p:spPr bwMode="auto">
          <a:xfrm>
            <a:off x="5999163" y="8567738"/>
            <a:ext cx="669925"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b="1">
                <a:latin typeface="Stafford" pitchFamily="2" charset="0"/>
              </a:defRPr>
            </a:lvl1pPr>
          </a:lstStyle>
          <a:p>
            <a:r>
              <a:rPr lang="de-DE"/>
              <a:t>|  </a:t>
            </a:r>
            <a:fld id="{C7CC2173-B0D1-45F1-9D54-E33B7353DA19}" type="slidenum">
              <a:rPr lang="de-DE"/>
              <a:pPr/>
              <a:t>‹Nr.›</a:t>
            </a:fld>
            <a:endParaRPr lang="de-DE"/>
          </a:p>
        </p:txBody>
      </p:sp>
      <p:pic>
        <p:nvPicPr>
          <p:cNvPr id="50182" name="Picture 6" descr="tud_logo"/>
          <p:cNvPicPr>
            <a:picLocks noChangeAspect="1" noChangeArrowheads="1"/>
          </p:cNvPicPr>
          <p:nvPr/>
        </p:nvPicPr>
        <p:blipFill>
          <a:blip r:embed="rId2" cstate="print"/>
          <a:srcRect/>
          <a:stretch>
            <a:fillRect/>
          </a:stretch>
        </p:blipFill>
        <p:spPr bwMode="auto">
          <a:xfrm>
            <a:off x="5740400" y="360363"/>
            <a:ext cx="928688" cy="417512"/>
          </a:xfrm>
          <a:prstGeom prst="rect">
            <a:avLst/>
          </a:prstGeom>
          <a:noFill/>
        </p:spPr>
      </p:pic>
      <p:sp>
        <p:nvSpPr>
          <p:cNvPr id="50183" name="Rectangle 7"/>
          <p:cNvSpPr>
            <a:spLocks noChangeArrowheads="1"/>
          </p:cNvSpPr>
          <p:nvPr/>
        </p:nvSpPr>
        <p:spPr bwMode="auto">
          <a:xfrm>
            <a:off x="190500" y="179388"/>
            <a:ext cx="6478588" cy="144462"/>
          </a:xfrm>
          <a:prstGeom prst="rect">
            <a:avLst/>
          </a:prstGeom>
          <a:solidFill>
            <a:srgbClr val="B5B5B5"/>
          </a:solidFill>
          <a:ln w="9525">
            <a:noFill/>
            <a:miter lim="800000"/>
            <a:headEnd/>
            <a:tailEnd/>
          </a:ln>
          <a:effectLst/>
        </p:spPr>
        <p:txBody>
          <a:bodyPr wrap="none" anchor="ctr"/>
          <a:lstStyle/>
          <a:p>
            <a:endParaRPr lang="de-DE"/>
          </a:p>
        </p:txBody>
      </p:sp>
      <p:sp>
        <p:nvSpPr>
          <p:cNvPr id="50184" name="Line 8"/>
          <p:cNvSpPr>
            <a:spLocks noChangeShapeType="1"/>
          </p:cNvSpPr>
          <p:nvPr/>
        </p:nvSpPr>
        <p:spPr bwMode="auto">
          <a:xfrm>
            <a:off x="190500" y="360363"/>
            <a:ext cx="6478588" cy="0"/>
          </a:xfrm>
          <a:prstGeom prst="line">
            <a:avLst/>
          </a:prstGeom>
          <a:noFill/>
          <a:ln w="15240">
            <a:solidFill>
              <a:schemeClr val="tx1"/>
            </a:solidFill>
            <a:round/>
            <a:headEnd/>
            <a:tailEnd/>
          </a:ln>
          <a:effectLst/>
        </p:spPr>
        <p:txBody>
          <a:bodyPr/>
          <a:lstStyle/>
          <a:p>
            <a:endParaRPr lang="de-DE"/>
          </a:p>
        </p:txBody>
      </p:sp>
      <p:sp>
        <p:nvSpPr>
          <p:cNvPr id="50185" name="Line 9"/>
          <p:cNvSpPr>
            <a:spLocks noChangeShapeType="1"/>
          </p:cNvSpPr>
          <p:nvPr/>
        </p:nvSpPr>
        <p:spPr bwMode="auto">
          <a:xfrm>
            <a:off x="190500" y="8496300"/>
            <a:ext cx="6478588" cy="0"/>
          </a:xfrm>
          <a:prstGeom prst="line">
            <a:avLst/>
          </a:prstGeom>
          <a:noFill/>
          <a:ln w="7620">
            <a:solidFill>
              <a:schemeClr val="tx1"/>
            </a:solidFill>
            <a:round/>
            <a:headEnd/>
            <a:tailEnd/>
          </a:ln>
          <a:effectLst/>
        </p:spPr>
        <p:txBody>
          <a:bodyPr/>
          <a:lstStyle/>
          <a:p>
            <a:endParaRPr lang="de-DE"/>
          </a:p>
        </p:txBody>
      </p:sp>
      <p:sp>
        <p:nvSpPr>
          <p:cNvPr id="50186" name="Line 10"/>
          <p:cNvSpPr>
            <a:spLocks noChangeShapeType="1"/>
          </p:cNvSpPr>
          <p:nvPr/>
        </p:nvSpPr>
        <p:spPr bwMode="auto">
          <a:xfrm>
            <a:off x="188913" y="777875"/>
            <a:ext cx="6478587" cy="0"/>
          </a:xfrm>
          <a:prstGeom prst="line">
            <a:avLst/>
          </a:prstGeom>
          <a:noFill/>
          <a:ln w="7620">
            <a:solidFill>
              <a:schemeClr val="tx1"/>
            </a:solidFill>
            <a:round/>
            <a:headEnd/>
            <a:tailEnd/>
          </a:ln>
          <a:effectLst/>
        </p:spPr>
        <p:txBody>
          <a:bodyPr/>
          <a:lstStyle/>
          <a:p>
            <a:endParaRPr lang="de-DE"/>
          </a:p>
        </p:txBody>
      </p:sp>
    </p:spTree>
    <p:extLst>
      <p:ext uri="{BB962C8B-B14F-4D97-AF65-F5344CB8AC3E}">
        <p14:creationId xmlns:p14="http://schemas.microsoft.com/office/powerpoint/2010/main" val="3345007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5" name="Picture 13" descr="tud_logo"/>
          <p:cNvPicPr>
            <a:picLocks noChangeAspect="1" noChangeArrowheads="1"/>
          </p:cNvPicPr>
          <p:nvPr/>
        </p:nvPicPr>
        <p:blipFill>
          <a:blip r:embed="rId2"/>
          <a:srcRect/>
          <a:stretch>
            <a:fillRect/>
          </a:stretch>
        </p:blipFill>
        <p:spPr bwMode="auto">
          <a:xfrm>
            <a:off x="5732463" y="360363"/>
            <a:ext cx="935037" cy="420687"/>
          </a:xfrm>
          <a:prstGeom prst="rect">
            <a:avLst/>
          </a:prstGeom>
          <a:noFill/>
        </p:spPr>
      </p:pic>
      <p:sp>
        <p:nvSpPr>
          <p:cNvPr id="3075" name="Rectangle 3"/>
          <p:cNvSpPr>
            <a:spLocks noGrp="1" noChangeArrowheads="1"/>
          </p:cNvSpPr>
          <p:nvPr>
            <p:ph type="dt" idx="1"/>
          </p:nvPr>
        </p:nvSpPr>
        <p:spPr bwMode="auto">
          <a:xfrm>
            <a:off x="188913" y="8685213"/>
            <a:ext cx="161925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nSpc>
                <a:spcPts val="1300"/>
              </a:lnSpc>
              <a:defRPr sz="1000">
                <a:latin typeface="Stafford" pitchFamily="2" charset="0"/>
              </a:defRPr>
            </a:lvl1pPr>
          </a:lstStyle>
          <a:p>
            <a:fld id="{065B079B-E513-489A-8A1B-D7C78493EA86}" type="datetime4">
              <a:rPr lang="de-DE"/>
              <a:pPr/>
              <a:t>September 27, 2017</a:t>
            </a:fld>
            <a:endParaRPr lang="de-DE"/>
          </a:p>
        </p:txBody>
      </p:sp>
      <p:sp>
        <p:nvSpPr>
          <p:cNvPr id="3076" name="Rectangle 4"/>
          <p:cNvSpPr>
            <a:spLocks noGrp="1" noRot="1" noChangeAspect="1" noChangeArrowheads="1" noTextEdit="1"/>
          </p:cNvSpPr>
          <p:nvPr>
            <p:ph type="sldImg" idx="2"/>
          </p:nvPr>
        </p:nvSpPr>
        <p:spPr bwMode="auto">
          <a:xfrm>
            <a:off x="1322388" y="923925"/>
            <a:ext cx="4194175" cy="30718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90500" y="4284663"/>
            <a:ext cx="6477000" cy="4283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8" name="Rectangle 6"/>
          <p:cNvSpPr>
            <a:spLocks noGrp="1" noChangeArrowheads="1"/>
          </p:cNvSpPr>
          <p:nvPr>
            <p:ph type="ftr" sz="quarter" idx="4"/>
          </p:nvPr>
        </p:nvSpPr>
        <p:spPr bwMode="auto">
          <a:xfrm>
            <a:off x="1808163" y="8685213"/>
            <a:ext cx="4105275"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nSpc>
                <a:spcPts val="1300"/>
              </a:lnSpc>
              <a:defRPr sz="1000">
                <a:latin typeface="Stafford" pitchFamily="2" charset="0"/>
              </a:defRPr>
            </a:lvl1pPr>
          </a:lstStyle>
          <a:p>
            <a:r>
              <a:rPr lang="de-DE"/>
              <a:t>|  </a:t>
            </a:r>
          </a:p>
        </p:txBody>
      </p:sp>
      <p:sp>
        <p:nvSpPr>
          <p:cNvPr id="3079" name="Rectangle 7"/>
          <p:cNvSpPr>
            <a:spLocks noGrp="1" noChangeArrowheads="1"/>
          </p:cNvSpPr>
          <p:nvPr>
            <p:ph type="sldNum" sz="quarter" idx="5"/>
          </p:nvPr>
        </p:nvSpPr>
        <p:spPr bwMode="auto">
          <a:xfrm>
            <a:off x="5913438" y="8685213"/>
            <a:ext cx="942975"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ts val="1300"/>
              </a:lnSpc>
              <a:defRPr sz="1000">
                <a:latin typeface="Stafford" pitchFamily="2" charset="0"/>
              </a:defRPr>
            </a:lvl1pPr>
          </a:lstStyle>
          <a:p>
            <a:r>
              <a:rPr lang="de-DE"/>
              <a:t>|  </a:t>
            </a:r>
            <a:fld id="{C36AA9A4-5D0B-4134-89A6-D8B9DAA4F25C}" type="slidenum">
              <a:rPr lang="de-DE"/>
              <a:pPr/>
              <a:t>‹Nr.›</a:t>
            </a:fld>
            <a:endParaRPr lang="de-DE"/>
          </a:p>
        </p:txBody>
      </p:sp>
      <p:sp>
        <p:nvSpPr>
          <p:cNvPr id="3080" name="Rectangle 8"/>
          <p:cNvSpPr>
            <a:spLocks noChangeArrowheads="1"/>
          </p:cNvSpPr>
          <p:nvPr/>
        </p:nvSpPr>
        <p:spPr bwMode="auto">
          <a:xfrm>
            <a:off x="190500" y="387350"/>
            <a:ext cx="5403850" cy="393700"/>
          </a:xfrm>
          <a:prstGeom prst="rect">
            <a:avLst/>
          </a:prstGeom>
          <a:noFill/>
          <a:ln w="9525">
            <a:noFill/>
            <a:miter lim="800000"/>
            <a:headEnd/>
            <a:tailEnd/>
          </a:ln>
          <a:effectLst/>
        </p:spPr>
        <p:txBody>
          <a:bodyPr lIns="108000" tIns="0" rIns="0" bIns="0" anchor="ctr"/>
          <a:lstStyle/>
          <a:p>
            <a:pPr>
              <a:lnSpc>
                <a:spcPts val="1300"/>
              </a:lnSpc>
            </a:pPr>
            <a:endParaRPr lang="de-DE" sz="1000" b="1">
              <a:latin typeface="Stafford" pitchFamily="2" charset="0"/>
            </a:endParaRPr>
          </a:p>
        </p:txBody>
      </p:sp>
      <p:sp>
        <p:nvSpPr>
          <p:cNvPr id="3081" name="Rectangle 9"/>
          <p:cNvSpPr>
            <a:spLocks noChangeArrowheads="1"/>
          </p:cNvSpPr>
          <p:nvPr/>
        </p:nvSpPr>
        <p:spPr bwMode="auto">
          <a:xfrm>
            <a:off x="190500" y="179388"/>
            <a:ext cx="6478588" cy="144462"/>
          </a:xfrm>
          <a:prstGeom prst="rect">
            <a:avLst/>
          </a:prstGeom>
          <a:solidFill>
            <a:srgbClr val="B5B5B5"/>
          </a:solidFill>
          <a:ln w="9525">
            <a:noFill/>
            <a:miter lim="800000"/>
            <a:headEnd/>
            <a:tailEnd/>
          </a:ln>
          <a:effectLst/>
        </p:spPr>
        <p:txBody>
          <a:bodyPr wrap="none" anchor="ctr"/>
          <a:lstStyle/>
          <a:p>
            <a:endParaRPr lang="de-DE"/>
          </a:p>
        </p:txBody>
      </p:sp>
      <p:sp>
        <p:nvSpPr>
          <p:cNvPr id="3082" name="Line 10"/>
          <p:cNvSpPr>
            <a:spLocks noChangeShapeType="1"/>
          </p:cNvSpPr>
          <p:nvPr/>
        </p:nvSpPr>
        <p:spPr bwMode="auto">
          <a:xfrm>
            <a:off x="190500" y="360363"/>
            <a:ext cx="6478588" cy="0"/>
          </a:xfrm>
          <a:prstGeom prst="line">
            <a:avLst/>
          </a:prstGeom>
          <a:noFill/>
          <a:ln w="15240">
            <a:solidFill>
              <a:schemeClr val="tx1"/>
            </a:solidFill>
            <a:round/>
            <a:headEnd/>
            <a:tailEnd/>
          </a:ln>
          <a:effectLst/>
        </p:spPr>
        <p:txBody>
          <a:bodyPr/>
          <a:lstStyle/>
          <a:p>
            <a:endParaRPr lang="de-DE"/>
          </a:p>
        </p:txBody>
      </p:sp>
      <p:sp>
        <p:nvSpPr>
          <p:cNvPr id="3083" name="Line 11"/>
          <p:cNvSpPr>
            <a:spLocks noChangeShapeType="1"/>
          </p:cNvSpPr>
          <p:nvPr/>
        </p:nvSpPr>
        <p:spPr bwMode="auto">
          <a:xfrm>
            <a:off x="190500" y="781050"/>
            <a:ext cx="6478588" cy="0"/>
          </a:xfrm>
          <a:prstGeom prst="line">
            <a:avLst/>
          </a:prstGeom>
          <a:noFill/>
          <a:ln w="7620">
            <a:solidFill>
              <a:schemeClr val="tx1"/>
            </a:solidFill>
            <a:round/>
            <a:headEnd/>
            <a:tailEnd/>
          </a:ln>
          <a:effectLst/>
        </p:spPr>
        <p:txBody>
          <a:bodyPr/>
          <a:lstStyle/>
          <a:p>
            <a:endParaRPr lang="de-DE"/>
          </a:p>
        </p:txBody>
      </p:sp>
      <p:sp>
        <p:nvSpPr>
          <p:cNvPr id="3084" name="Line 12"/>
          <p:cNvSpPr>
            <a:spLocks noChangeShapeType="1"/>
          </p:cNvSpPr>
          <p:nvPr/>
        </p:nvSpPr>
        <p:spPr bwMode="auto">
          <a:xfrm>
            <a:off x="190500" y="8685213"/>
            <a:ext cx="6478588" cy="0"/>
          </a:xfrm>
          <a:prstGeom prst="line">
            <a:avLst/>
          </a:prstGeom>
          <a:noFill/>
          <a:ln w="7620">
            <a:solidFill>
              <a:schemeClr val="tx1"/>
            </a:solidFill>
            <a:round/>
            <a:headEnd/>
            <a:tailEnd/>
          </a:ln>
          <a:effectLst/>
        </p:spPr>
        <p:txBody>
          <a:bodyPr/>
          <a:lstStyle/>
          <a:p>
            <a:endParaRPr lang="de-DE"/>
          </a:p>
        </p:txBody>
      </p:sp>
      <p:sp>
        <p:nvSpPr>
          <p:cNvPr id="3086" name="Line 14"/>
          <p:cNvSpPr>
            <a:spLocks noChangeShapeType="1"/>
          </p:cNvSpPr>
          <p:nvPr/>
        </p:nvSpPr>
        <p:spPr bwMode="auto">
          <a:xfrm>
            <a:off x="188913" y="4103688"/>
            <a:ext cx="6478587" cy="0"/>
          </a:xfrm>
          <a:prstGeom prst="line">
            <a:avLst/>
          </a:prstGeom>
          <a:noFill/>
          <a:ln w="7620">
            <a:solidFill>
              <a:schemeClr val="tx1"/>
            </a:solidFill>
            <a:round/>
            <a:headEnd/>
            <a:tailEnd/>
          </a:ln>
          <a:effectLst/>
        </p:spPr>
        <p:txBody>
          <a:bodyPr/>
          <a:lstStyle/>
          <a:p>
            <a:endParaRPr lang="de-DE"/>
          </a:p>
        </p:txBody>
      </p:sp>
    </p:spTree>
    <p:extLst>
      <p:ext uri="{BB962C8B-B14F-4D97-AF65-F5344CB8AC3E}">
        <p14:creationId xmlns:p14="http://schemas.microsoft.com/office/powerpoint/2010/main" val="516787406"/>
      </p:ext>
    </p:extLst>
  </p:cSld>
  <p:clrMap bg1="lt1" tx1="dk1" bg2="lt2" tx2="dk2" accent1="accent1" accent2="accent2" accent3="accent3" accent4="accent4" accent5="accent5" accent6="accent6" hlink="hlink" folHlink="folHlink"/>
  <p:hf hdr="0"/>
  <p:notesStyle>
    <a:lvl1pPr algn="l" rtl="0" fontAlgn="base">
      <a:spcBef>
        <a:spcPct val="10000"/>
      </a:spcBef>
      <a:spcAft>
        <a:spcPct val="0"/>
      </a:spcAft>
      <a:defRPr sz="1200" kern="1200">
        <a:solidFill>
          <a:schemeClr val="tx1"/>
        </a:solidFill>
        <a:latin typeface="Bitstream Charter" pitchFamily="2" charset="0"/>
        <a:ea typeface="+mn-ea"/>
        <a:cs typeface="+mn-cs"/>
      </a:defRPr>
    </a:lvl1pPr>
    <a:lvl2pPr marL="457200" algn="l" rtl="0" fontAlgn="base">
      <a:spcBef>
        <a:spcPct val="10000"/>
      </a:spcBef>
      <a:spcAft>
        <a:spcPct val="0"/>
      </a:spcAft>
      <a:defRPr sz="1200" kern="1200">
        <a:solidFill>
          <a:schemeClr val="tx1"/>
        </a:solidFill>
        <a:latin typeface="Bitstream Charter" pitchFamily="2" charset="0"/>
        <a:ea typeface="+mn-ea"/>
        <a:cs typeface="+mn-cs"/>
      </a:defRPr>
    </a:lvl2pPr>
    <a:lvl3pPr marL="914400" algn="l" rtl="0" fontAlgn="base">
      <a:spcBef>
        <a:spcPct val="10000"/>
      </a:spcBef>
      <a:spcAft>
        <a:spcPct val="0"/>
      </a:spcAft>
      <a:defRPr sz="1200" kern="1200">
        <a:solidFill>
          <a:schemeClr val="tx1"/>
        </a:solidFill>
        <a:latin typeface="Bitstream Charter" pitchFamily="2" charset="0"/>
        <a:ea typeface="+mn-ea"/>
        <a:cs typeface="+mn-cs"/>
      </a:defRPr>
    </a:lvl3pPr>
    <a:lvl4pPr marL="1371600" algn="l" rtl="0" fontAlgn="base">
      <a:spcBef>
        <a:spcPct val="10000"/>
      </a:spcBef>
      <a:spcAft>
        <a:spcPct val="0"/>
      </a:spcAft>
      <a:defRPr sz="1200" kern="1200">
        <a:solidFill>
          <a:schemeClr val="tx1"/>
        </a:solidFill>
        <a:latin typeface="Bitstream Charter" pitchFamily="2" charset="0"/>
        <a:ea typeface="+mn-ea"/>
        <a:cs typeface="+mn-cs"/>
      </a:defRPr>
    </a:lvl4pPr>
    <a:lvl5pPr marL="1828800" algn="l" rtl="0" fontAlgn="base">
      <a:spcBef>
        <a:spcPct val="10000"/>
      </a:spcBef>
      <a:spcAft>
        <a:spcPct val="0"/>
      </a:spcAft>
      <a:defRPr sz="1200" kern="1200">
        <a:solidFill>
          <a:schemeClr val="tx1"/>
        </a:solidFill>
        <a:latin typeface="Bitstream Charter"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spcBef>
                <a:spcPts val="0"/>
              </a:spcBef>
              <a:buClr>
                <a:schemeClr val="dk2"/>
              </a:buClr>
              <a:buSzPct val="100000"/>
              <a:buChar char="●"/>
            </a:pPr>
            <a:r>
              <a:rPr lang="de" sz="1400">
                <a:solidFill>
                  <a:schemeClr val="dk2"/>
                </a:solidFill>
              </a:rPr>
              <a:t>(Umfrage in Vorlesung mit Google Umfrage)</a:t>
            </a:r>
          </a:p>
          <a:p>
            <a:pPr lvl="0" rtl="0">
              <a:spcBef>
                <a:spcPts val="0"/>
              </a:spcBef>
              <a:buNone/>
            </a:pPr>
            <a:endParaRPr/>
          </a:p>
        </p:txBody>
      </p:sp>
    </p:spTree>
    <p:extLst>
      <p:ext uri="{BB962C8B-B14F-4D97-AF65-F5344CB8AC3E}">
        <p14:creationId xmlns:p14="http://schemas.microsoft.com/office/powerpoint/2010/main" val="417501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de" sz="1000"/>
              <a:t>Copy’n’Paste - Prüfen</a:t>
            </a:r>
          </a:p>
          <a:p>
            <a:pPr marL="457200" lvl="0" indent="-228600" rtl="0">
              <a:lnSpc>
                <a:spcPct val="115000"/>
              </a:lnSpc>
              <a:spcBef>
                <a:spcPts val="0"/>
              </a:spcBef>
              <a:buClr>
                <a:srgbClr val="000000"/>
              </a:buClr>
            </a:pPr>
            <a:r>
              <a:rPr lang="de"/>
              <a:t>Die Lehrveranstaltungen für Studierende werden durch studienergänzende medienpraktische und mediendidaktische Workshops ergänzt, in denen insbesondere praktische Werkzeuge erprobt und reflektiert werden können. Die dabei erworbene Fähigkeit, Medien in angemessener Weise in Lehr-Lernsituationen nutzen zu können, ist ein zentraler Bestandteil des Portfolios. </a:t>
            </a:r>
          </a:p>
          <a:p>
            <a:pPr marL="457200" lvl="0" indent="-228600" rtl="0">
              <a:lnSpc>
                <a:spcPct val="115000"/>
              </a:lnSpc>
              <a:spcBef>
                <a:spcPts val="0"/>
              </a:spcBef>
              <a:buClr>
                <a:srgbClr val="000000"/>
              </a:buClr>
            </a:pPr>
            <a:r>
              <a:rPr lang="de"/>
              <a:t>Organisation und Durchführung von Workshops zur Verbreitung sinnvoller Medienkonzepte</a:t>
            </a:r>
          </a:p>
          <a:p>
            <a:pPr marL="457200" lvl="0" indent="-228600" rtl="0">
              <a:lnSpc>
                <a:spcPct val="115000"/>
              </a:lnSpc>
              <a:spcBef>
                <a:spcPts val="0"/>
              </a:spcBef>
              <a:buClr>
                <a:srgbClr val="000000"/>
              </a:buClr>
            </a:pPr>
            <a:r>
              <a:rPr lang="de"/>
              <a:t>Workshops zur Vernetzung und zum Transfer sinnvoller Lehrveranstaltungskonzepte sowie der Erstellung offener Lehr- und Lernmaterialien</a:t>
            </a:r>
          </a:p>
          <a:p>
            <a:pPr marL="457200" lvl="0" indent="-228600" rtl="0">
              <a:lnSpc>
                <a:spcPct val="115000"/>
              </a:lnSpc>
              <a:spcBef>
                <a:spcPts val="0"/>
              </a:spcBef>
              <a:buClr>
                <a:srgbClr val="000000"/>
              </a:buClr>
            </a:pPr>
            <a:r>
              <a:rPr lang="de"/>
              <a:t>Workshops als Möglichkeit für Lehramtsstudierende (LaG, B.Ed. &amp; M.Ed.), einen kompetenten Umgang mit digitalen Medien in Bildungskontexten zu entwickeln. </a:t>
            </a:r>
          </a:p>
          <a:p>
            <a:pPr lvl="0" rtl="0">
              <a:lnSpc>
                <a:spcPct val="115000"/>
              </a:lnSpc>
              <a:spcBef>
                <a:spcPts val="0"/>
              </a:spcBef>
              <a:buNone/>
            </a:pPr>
            <a:endParaRPr/>
          </a:p>
          <a:p>
            <a:pPr lvl="0" rtl="0">
              <a:lnSpc>
                <a:spcPct val="115000"/>
              </a:lnSpc>
              <a:spcBef>
                <a:spcPts val="0"/>
              </a:spcBef>
              <a:buNone/>
            </a:pPr>
            <a:r>
              <a:rPr lang="de"/>
              <a:t>Bericht ergänzen!?</a:t>
            </a:r>
          </a:p>
          <a:p>
            <a:pPr lvl="0" rtl="0">
              <a:lnSpc>
                <a:spcPct val="115000"/>
              </a:lnSpc>
              <a:spcBef>
                <a:spcPts val="0"/>
              </a:spcBef>
              <a:buNone/>
            </a:pPr>
            <a:endParaRPr/>
          </a:p>
          <a:p>
            <a:pPr lvl="0" rtl="0">
              <a:lnSpc>
                <a:spcPct val="115000"/>
              </a:lnSpc>
              <a:spcBef>
                <a:spcPts val="0"/>
              </a:spcBef>
              <a:buNone/>
            </a:pPr>
            <a:endParaRPr/>
          </a:p>
        </p:txBody>
      </p:sp>
    </p:spTree>
    <p:extLst>
      <p:ext uri="{BB962C8B-B14F-4D97-AF65-F5344CB8AC3E}">
        <p14:creationId xmlns:p14="http://schemas.microsoft.com/office/powerpoint/2010/main" val="33309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de"/>
              <a:t>Was ist mit ausgefallenen Workshops? Mitrechnen oder rausstreichen?</a:t>
            </a:r>
          </a:p>
          <a:p>
            <a:pPr lvl="0">
              <a:spcBef>
                <a:spcPts val="0"/>
              </a:spcBef>
              <a:buNone/>
            </a:pPr>
            <a:endParaRPr/>
          </a:p>
          <a:p>
            <a:pPr lvl="0">
              <a:spcBef>
                <a:spcPts val="0"/>
              </a:spcBef>
              <a:buNone/>
            </a:pPr>
            <a:r>
              <a:rPr lang="de"/>
              <a:t>tn lehrenden: 8+</a:t>
            </a:r>
          </a:p>
          <a:p>
            <a:pPr lvl="0">
              <a:spcBef>
                <a:spcPts val="0"/>
              </a:spcBef>
              <a:buNone/>
            </a:pPr>
            <a:endParaRPr/>
          </a:p>
          <a:p>
            <a:pPr lvl="0">
              <a:spcBef>
                <a:spcPts val="0"/>
              </a:spcBef>
              <a:buNone/>
            </a:pPr>
            <a:r>
              <a:rPr lang="de"/>
              <a:t>tn ws: 7+12+9+13+</a:t>
            </a:r>
          </a:p>
        </p:txBody>
      </p:sp>
    </p:spTree>
    <p:extLst>
      <p:ext uri="{BB962C8B-B14F-4D97-AF65-F5344CB8AC3E}">
        <p14:creationId xmlns:p14="http://schemas.microsoft.com/office/powerpoint/2010/main" val="195569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de"/>
              <a:t>Folien und Bilder ergänzen </a:t>
            </a:r>
          </a:p>
        </p:txBody>
      </p:sp>
    </p:spTree>
    <p:extLst>
      <p:ext uri="{BB962C8B-B14F-4D97-AF65-F5344CB8AC3E}">
        <p14:creationId xmlns:p14="http://schemas.microsoft.com/office/powerpoint/2010/main" val="19823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spcBef>
                <a:spcPts val="0"/>
              </a:spcBef>
              <a:buClr>
                <a:schemeClr val="dk2"/>
              </a:buClr>
              <a:buSzPct val="100000"/>
              <a:buChar char="●"/>
            </a:pPr>
            <a:r>
              <a:rPr lang="de" sz="1400">
                <a:solidFill>
                  <a:schemeClr val="dk2"/>
                </a:solidFill>
              </a:rPr>
              <a:t>Passen die Aussagen zu den Aussagen in den Berichten</a:t>
            </a:r>
          </a:p>
        </p:txBody>
      </p:sp>
    </p:spTree>
    <p:extLst>
      <p:ext uri="{BB962C8B-B14F-4D97-AF65-F5344CB8AC3E}">
        <p14:creationId xmlns:p14="http://schemas.microsoft.com/office/powerpoint/2010/main" val="406592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50825" y="4149080"/>
            <a:ext cx="8642350" cy="2089150"/>
          </a:xfrm>
          <a:prstGeom prst="rect">
            <a:avLst/>
          </a:prstGeom>
          <a:solidFill>
            <a:srgbClr val="9C1C26"/>
          </a:solidFill>
          <a:ln w="9525">
            <a:noFill/>
            <a:miter lim="800000"/>
            <a:headEnd/>
            <a:tailEnd/>
          </a:ln>
          <a:effectLst/>
        </p:spPr>
        <p:txBody>
          <a:bodyPr wrap="none" anchor="ctr"/>
          <a:lstStyle/>
          <a:p>
            <a:pPr algn="ctr"/>
            <a:endParaRPr lang="de-DE"/>
          </a:p>
        </p:txBody>
      </p:sp>
      <p:sp>
        <p:nvSpPr>
          <p:cNvPr id="87044" name="Rectangle 4"/>
          <p:cNvSpPr>
            <a:spLocks noGrp="1" noChangeArrowheads="1"/>
          </p:cNvSpPr>
          <p:nvPr>
            <p:ph type="subTitle" idx="1"/>
          </p:nvPr>
        </p:nvSpPr>
        <p:spPr>
          <a:xfrm>
            <a:off x="385206" y="5207345"/>
            <a:ext cx="6642117" cy="944562"/>
          </a:xfrm>
        </p:spPr>
        <p:txBody>
          <a:bodyPr lIns="0" tIns="0" rIns="0" bIns="0"/>
          <a:lstStyle>
            <a:lvl1pPr marL="0" indent="0">
              <a:spcBef>
                <a:spcPct val="0"/>
              </a:spcBef>
              <a:buFont typeface="Wingdings" pitchFamily="2" charset="2"/>
              <a:buNone/>
              <a:defRPr b="1">
                <a:solidFill>
                  <a:schemeClr val="bg1"/>
                </a:solidFill>
              </a:defRPr>
            </a:lvl1pPr>
          </a:lstStyle>
          <a:p>
            <a:r>
              <a:rPr lang="de-DE" smtClean="0"/>
              <a:t>Master-Untertitelformat bearbeiten</a:t>
            </a:r>
            <a:endParaRPr lang="de-DE" dirty="0"/>
          </a:p>
        </p:txBody>
      </p:sp>
      <p:sp>
        <p:nvSpPr>
          <p:cNvPr id="87048" name="Rectangle 8"/>
          <p:cNvSpPr>
            <a:spLocks noChangeArrowheads="1"/>
          </p:cNvSpPr>
          <p:nvPr/>
        </p:nvSpPr>
        <p:spPr bwMode="auto">
          <a:xfrm>
            <a:off x="6025960" y="162791"/>
            <a:ext cx="2880000" cy="144463"/>
          </a:xfrm>
          <a:prstGeom prst="rect">
            <a:avLst/>
          </a:prstGeom>
          <a:solidFill>
            <a:srgbClr val="9C1C26"/>
          </a:solidFill>
          <a:ln w="3175">
            <a:noFill/>
            <a:miter lim="800000"/>
            <a:headEnd/>
            <a:tailEnd/>
          </a:ln>
        </p:spPr>
        <p:txBody>
          <a:bodyPr/>
          <a:lstStyle/>
          <a:p>
            <a:endParaRPr lang="de-DE"/>
          </a:p>
        </p:txBody>
      </p:sp>
      <p:pic>
        <p:nvPicPr>
          <p:cNvPr id="87049" name="Picture 9" descr="tud_logo"/>
          <p:cNvPicPr>
            <a:picLocks noChangeAspect="1" noChangeArrowheads="1"/>
          </p:cNvPicPr>
          <p:nvPr/>
        </p:nvPicPr>
        <p:blipFill>
          <a:blip r:embed="rId2" cstate="print"/>
          <a:srcRect r="5453"/>
          <a:stretch>
            <a:fillRect/>
          </a:stretch>
        </p:blipFill>
        <p:spPr bwMode="auto">
          <a:xfrm>
            <a:off x="7172325" y="657225"/>
            <a:ext cx="1873250" cy="792163"/>
          </a:xfrm>
          <a:prstGeom prst="rect">
            <a:avLst/>
          </a:prstGeom>
          <a:noFill/>
          <a:ln w="9525">
            <a:noFill/>
            <a:miter lim="800000"/>
            <a:headEnd/>
            <a:tailEnd/>
          </a:ln>
        </p:spPr>
      </p:pic>
      <p:sp>
        <p:nvSpPr>
          <p:cNvPr id="87055" name="Line 15"/>
          <p:cNvSpPr>
            <a:spLocks noChangeShapeType="1"/>
          </p:cNvSpPr>
          <p:nvPr/>
        </p:nvSpPr>
        <p:spPr bwMode="auto">
          <a:xfrm>
            <a:off x="252413" y="6357958"/>
            <a:ext cx="8640762" cy="0"/>
          </a:xfrm>
          <a:prstGeom prst="line">
            <a:avLst/>
          </a:prstGeom>
          <a:noFill/>
          <a:ln w="7620">
            <a:solidFill>
              <a:srgbClr val="000000"/>
            </a:solidFill>
            <a:round/>
            <a:headEnd/>
            <a:tailEnd/>
          </a:ln>
        </p:spPr>
        <p:txBody>
          <a:bodyPr/>
          <a:lstStyle/>
          <a:p>
            <a:endParaRPr lang="de-DE"/>
          </a:p>
        </p:txBody>
      </p:sp>
      <p:sp>
        <p:nvSpPr>
          <p:cNvPr id="87059" name="Rectangle 19"/>
          <p:cNvSpPr>
            <a:spLocks noChangeArrowheads="1"/>
          </p:cNvSpPr>
          <p:nvPr/>
        </p:nvSpPr>
        <p:spPr bwMode="auto">
          <a:xfrm>
            <a:off x="250825" y="4077072"/>
            <a:ext cx="8640763" cy="7938"/>
          </a:xfrm>
          <a:prstGeom prst="rect">
            <a:avLst/>
          </a:prstGeom>
          <a:solidFill>
            <a:srgbClr val="000000"/>
          </a:solidFill>
          <a:ln w="9525">
            <a:noFill/>
            <a:miter lim="800000"/>
            <a:headEnd/>
            <a:tailEnd/>
          </a:ln>
          <a:effectLst/>
        </p:spPr>
        <p:txBody>
          <a:bodyPr wrap="none" anchor="ctr"/>
          <a:lstStyle/>
          <a:p>
            <a:endParaRPr lang="de-DE"/>
          </a:p>
        </p:txBody>
      </p:sp>
      <p:sp>
        <p:nvSpPr>
          <p:cNvPr id="12" name="Titel 11"/>
          <p:cNvSpPr>
            <a:spLocks noGrp="1"/>
          </p:cNvSpPr>
          <p:nvPr>
            <p:ph type="title"/>
          </p:nvPr>
        </p:nvSpPr>
        <p:spPr>
          <a:xfrm>
            <a:off x="358775" y="4365104"/>
            <a:ext cx="6642117" cy="838200"/>
          </a:xfrm>
        </p:spPr>
        <p:txBody>
          <a:bodyPr/>
          <a:lstStyle>
            <a:lvl1pPr>
              <a:defRPr>
                <a:solidFill>
                  <a:schemeClr val="bg1"/>
                </a:solidFill>
              </a:defRPr>
            </a:lvl1pPr>
          </a:lstStyle>
          <a:p>
            <a:r>
              <a:rPr lang="de-DE" smtClean="0"/>
              <a:t>Mastertitelformat bearbeiten</a:t>
            </a:r>
            <a:endParaRPr lang="de-DE" dirty="0"/>
          </a:p>
        </p:txBody>
      </p:sp>
      <p:sp>
        <p:nvSpPr>
          <p:cNvPr id="15" name="Fußzeilenplatzhalter 3"/>
          <p:cNvSpPr txBox="1">
            <a:spLocks/>
          </p:cNvSpPr>
          <p:nvPr userDrawn="1"/>
        </p:nvSpPr>
        <p:spPr>
          <a:xfrm>
            <a:off x="252412" y="6489700"/>
            <a:ext cx="8496051" cy="23177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E482C5-58E3-4583-8C64-AB4EA00E1990}" type="datetime1">
              <a:rPr kumimoji="0" lang="de-DE" sz="1000" b="0" i="0" u="none" strike="noStrike" kern="1200" cap="none" spc="0" normalizeH="0" baseline="0" noProof="0" smtClean="0">
                <a:ln>
                  <a:noFill/>
                </a:ln>
                <a:solidFill>
                  <a:schemeClr val="tx1"/>
                </a:solidFill>
                <a:effectLst/>
                <a:uLnTx/>
                <a:uFillTx/>
                <a:latin typeface="Arial" charset="0"/>
                <a:ea typeface="+mn-ea"/>
                <a:cs typeface="Tahom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27.09.17</a:t>
            </a:fld>
            <a:r>
              <a:rPr kumimoji="0" lang="de-DE" sz="1000" b="0" i="0" u="none" strike="noStrike" kern="1200" cap="none" spc="0" normalizeH="0" baseline="0" noProof="0" dirty="0" smtClean="0">
                <a:ln>
                  <a:noFill/>
                </a:ln>
                <a:solidFill>
                  <a:schemeClr val="tx1"/>
                </a:solidFill>
                <a:effectLst/>
                <a:uLnTx/>
                <a:uFillTx/>
                <a:latin typeface="Arial" charset="0"/>
                <a:ea typeface="+mn-ea"/>
                <a:cs typeface="Tahoma" pitchFamily="34" charset="0"/>
              </a:rPr>
              <a:t>  |  FB 03 |  Institut für Allgemein Pädagogik und Berufspädagogik  |  AB Medienpädagogik  |  Sophie Schaper M.A. 	</a:t>
            </a:r>
            <a:endParaRPr kumimoji="0" lang="de-DE" sz="1000" b="0" i="0" u="none" strike="noStrike" kern="1200" cap="none" spc="0" normalizeH="0" baseline="0" noProof="0" dirty="0" smtClean="0">
              <a:ln>
                <a:noFill/>
              </a:ln>
              <a:solidFill>
                <a:srgbClr val="800040"/>
              </a:solidFill>
              <a:effectLst/>
              <a:uLnTx/>
              <a:uFillTx/>
              <a:latin typeface="Arial" charset="0"/>
              <a:ea typeface="+mn-ea"/>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schemeClr val="tx1"/>
              </a:solidFill>
              <a:effectLst/>
              <a:uLnTx/>
              <a:uFillTx/>
              <a:latin typeface="+mn-lt"/>
              <a:ea typeface="+mn-ea"/>
              <a:cs typeface="Tahoma" pitchFamily="34" charset="0"/>
            </a:endParaRPr>
          </a:p>
        </p:txBody>
      </p:sp>
      <p:sp>
        <p:nvSpPr>
          <p:cNvPr id="13" name="Rectangle 16"/>
          <p:cNvSpPr>
            <a:spLocks noChangeArrowheads="1"/>
          </p:cNvSpPr>
          <p:nvPr userDrawn="1"/>
        </p:nvSpPr>
        <p:spPr bwMode="auto">
          <a:xfrm>
            <a:off x="6025960" y="332656"/>
            <a:ext cx="2880000" cy="14287"/>
          </a:xfrm>
          <a:prstGeom prst="rect">
            <a:avLst/>
          </a:prstGeom>
          <a:solidFill>
            <a:srgbClr val="000000"/>
          </a:solidFill>
          <a:ln w="9525">
            <a:noFill/>
            <a:miter lim="800000"/>
            <a:headEnd/>
            <a:tailEnd/>
          </a:ln>
          <a:effectLst/>
        </p:spPr>
        <p:txBody>
          <a:bodyPr wrap="none" anchor="ctr"/>
          <a:lstStyle/>
          <a:p>
            <a:endParaRPr lang="de-DE">
              <a:latin typeface="+mn-lt"/>
              <a:cs typeface="Tahom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dirty="0"/>
          </a:p>
        </p:txBody>
      </p:sp>
      <p:sp>
        <p:nvSpPr>
          <p:cNvPr id="3" name="Inhaltsplatzhalter 2"/>
          <p:cNvSpPr>
            <a:spLocks noGrp="1"/>
          </p:cNvSpPr>
          <p:nvPr>
            <p:ph idx="1"/>
          </p:nvPr>
        </p:nvSpPr>
        <p:spPr>
          <a:xfrm>
            <a:off x="360000" y="1620000"/>
            <a:ext cx="6823569" cy="4479943"/>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feld 8"/>
          <p:cNvSpPr txBox="1"/>
          <p:nvPr userDrawn="1"/>
        </p:nvSpPr>
        <p:spPr>
          <a:xfrm>
            <a:off x="8327706" y="6453336"/>
            <a:ext cx="622534" cy="307777"/>
          </a:xfrm>
          <a:prstGeom prst="rect">
            <a:avLst/>
          </a:prstGeom>
          <a:noFill/>
        </p:spPr>
        <p:txBody>
          <a:bodyPr wrap="square" rtlCol="0">
            <a:spAutoFit/>
          </a:bodyPr>
          <a:lstStyle/>
          <a:p>
            <a:pPr algn="r"/>
            <a:fld id="{FB1FD1D7-508C-7049-9A0E-9478D9BB3C63}" type="slidenum">
              <a:rPr lang="de-DE" sz="1400" smtClean="0">
                <a:solidFill>
                  <a:srgbClr val="800040"/>
                </a:solidFill>
              </a:rPr>
              <a:pPr algn="r"/>
              <a:t>‹Nr.›</a:t>
            </a:fld>
            <a:endParaRPr lang="de-DE" sz="1400" dirty="0">
              <a:solidFill>
                <a:srgbClr val="80004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6" name="Textfeld 5"/>
          <p:cNvSpPr txBox="1"/>
          <p:nvPr userDrawn="1"/>
        </p:nvSpPr>
        <p:spPr>
          <a:xfrm>
            <a:off x="2008909" y="3054721"/>
            <a:ext cx="184666" cy="369332"/>
          </a:xfrm>
          <a:prstGeom prst="rect">
            <a:avLst/>
          </a:prstGeom>
          <a:noFill/>
        </p:spPr>
        <p:txBody>
          <a:bodyPr wrap="none" rtlCol="0">
            <a:spAutoFit/>
          </a:bodyPr>
          <a:lstStyle/>
          <a:p>
            <a:endParaRPr lang="de-DE" dirty="0"/>
          </a:p>
        </p:txBody>
      </p:sp>
      <p:sp>
        <p:nvSpPr>
          <p:cNvPr id="7" name="Oval 6"/>
          <p:cNvSpPr/>
          <p:nvPr userDrawn="1"/>
        </p:nvSpPr>
        <p:spPr>
          <a:xfrm>
            <a:off x="943193" y="2079719"/>
            <a:ext cx="762000" cy="748631"/>
          </a:xfrm>
          <a:prstGeom prst="ellipse">
            <a:avLst/>
          </a:prstGeom>
          <a:solidFill>
            <a:srgbClr val="9C1C26"/>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de-DE" sz="3600" dirty="0">
                <a:solidFill>
                  <a:srgbClr val="FFFFFF"/>
                </a:solidFill>
              </a:rPr>
              <a:t>1</a:t>
            </a:r>
          </a:p>
        </p:txBody>
      </p:sp>
      <p:sp>
        <p:nvSpPr>
          <p:cNvPr id="8" name="Oval 7"/>
          <p:cNvSpPr/>
          <p:nvPr userDrawn="1"/>
        </p:nvSpPr>
        <p:spPr>
          <a:xfrm>
            <a:off x="952422" y="3071133"/>
            <a:ext cx="762000" cy="748631"/>
          </a:xfrm>
          <a:prstGeom prst="ellipse">
            <a:avLst/>
          </a:prstGeom>
          <a:solidFill>
            <a:srgbClr val="9C1C26"/>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de-DE" sz="3600" dirty="0">
                <a:solidFill>
                  <a:srgbClr val="FFFFFF"/>
                </a:solidFill>
              </a:rPr>
              <a:t>2</a:t>
            </a:r>
          </a:p>
        </p:txBody>
      </p:sp>
      <p:sp>
        <p:nvSpPr>
          <p:cNvPr id="9" name="Oval 8"/>
          <p:cNvSpPr/>
          <p:nvPr userDrawn="1"/>
        </p:nvSpPr>
        <p:spPr>
          <a:xfrm>
            <a:off x="952422" y="4051073"/>
            <a:ext cx="762000" cy="748631"/>
          </a:xfrm>
          <a:prstGeom prst="ellipse">
            <a:avLst/>
          </a:prstGeom>
          <a:solidFill>
            <a:srgbClr val="9C1C26"/>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de-DE" sz="3600" dirty="0">
                <a:solidFill>
                  <a:srgbClr val="FFFFFF"/>
                </a:solidFill>
              </a:rPr>
              <a:t>3</a:t>
            </a:r>
          </a:p>
        </p:txBody>
      </p:sp>
      <p:sp>
        <p:nvSpPr>
          <p:cNvPr id="10" name="Oval 9"/>
          <p:cNvSpPr/>
          <p:nvPr userDrawn="1"/>
        </p:nvSpPr>
        <p:spPr>
          <a:xfrm>
            <a:off x="952422" y="5056633"/>
            <a:ext cx="762000" cy="748631"/>
          </a:xfrm>
          <a:prstGeom prst="ellipse">
            <a:avLst/>
          </a:prstGeom>
          <a:solidFill>
            <a:srgbClr val="9C1C26"/>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de-DE" sz="3600" dirty="0">
                <a:solidFill>
                  <a:srgbClr val="FFFFFF"/>
                </a:solidFill>
              </a:rPr>
              <a:t>4</a:t>
            </a:r>
          </a:p>
        </p:txBody>
      </p:sp>
      <p:sp>
        <p:nvSpPr>
          <p:cNvPr id="11" name="Inhaltsplatzhalter 2"/>
          <p:cNvSpPr txBox="1">
            <a:spLocks/>
          </p:cNvSpPr>
          <p:nvPr/>
        </p:nvSpPr>
        <p:spPr bwMode="auto">
          <a:xfrm>
            <a:off x="2193576" y="2079719"/>
            <a:ext cx="6554888" cy="349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Font typeface="Arial" charset="0"/>
              <a:buNone/>
            </a:pPr>
            <a:r>
              <a:rPr lang="de-DE" sz="3200" kern="1200" dirty="0" smtClean="0"/>
              <a:t>TOP 1</a:t>
            </a:r>
            <a:r>
              <a:rPr lang="de-DE" sz="3200" kern="1200" dirty="0"/>
              <a:t/>
            </a:r>
            <a:br>
              <a:rPr lang="de-DE" sz="3200" kern="1200" dirty="0"/>
            </a:br>
            <a:r>
              <a:rPr lang="de-DE" sz="1200" kern="1200" dirty="0" smtClean="0"/>
              <a:t>Anmerkungen</a:t>
            </a:r>
            <a:endParaRPr lang="de-DE" sz="1200" kern="1200" dirty="0"/>
          </a:p>
          <a:p>
            <a:pPr eaLnBrk="1" hangingPunct="1">
              <a:spcBef>
                <a:spcPct val="20000"/>
              </a:spcBef>
              <a:buFont typeface="Arial" charset="0"/>
              <a:buNone/>
            </a:pPr>
            <a:r>
              <a:rPr lang="de-DE" sz="1200" kern="1200" dirty="0"/>
              <a:t> </a:t>
            </a:r>
          </a:p>
          <a:p>
            <a:pPr eaLnBrk="1" hangingPunct="1">
              <a:spcBef>
                <a:spcPct val="20000"/>
              </a:spcBef>
              <a:buFont typeface="Arial" charset="0"/>
              <a:buNone/>
            </a:pPr>
            <a:r>
              <a:rPr lang="de-DE" sz="3200" kern="1200" dirty="0" smtClean="0"/>
              <a:t>TOP 2</a:t>
            </a:r>
            <a:endParaRPr lang="de-DE" sz="3200" kern="1200" dirty="0"/>
          </a:p>
          <a:p>
            <a:pPr eaLnBrk="1" hangingPunct="1">
              <a:spcBef>
                <a:spcPct val="20000"/>
              </a:spcBef>
              <a:buFont typeface="Arial" charset="0"/>
              <a:buNone/>
            </a:pPr>
            <a:r>
              <a:rPr lang="de-DE" sz="1200" kern="1200" dirty="0" smtClean="0"/>
              <a:t>Anmerkungen</a:t>
            </a:r>
            <a:endParaRPr lang="de-DE" sz="1200" kern="1200" dirty="0"/>
          </a:p>
          <a:p>
            <a:pPr eaLnBrk="1" hangingPunct="1">
              <a:spcBef>
                <a:spcPct val="20000"/>
              </a:spcBef>
              <a:buFont typeface="Arial" charset="0"/>
              <a:buNone/>
            </a:pPr>
            <a:r>
              <a:rPr lang="de-DE" sz="1200" kern="1200" dirty="0"/>
              <a:t> </a:t>
            </a:r>
            <a:endParaRPr lang="de-DE" kern="1200" dirty="0"/>
          </a:p>
          <a:p>
            <a:pPr marL="0" marR="0" indent="0" algn="l" defTabSz="914400" rtl="0" eaLnBrk="1" fontAlgn="base" latinLnBrk="0" hangingPunct="1">
              <a:lnSpc>
                <a:spcPct val="100000"/>
              </a:lnSpc>
              <a:spcBef>
                <a:spcPct val="20000"/>
              </a:spcBef>
              <a:spcAft>
                <a:spcPct val="0"/>
              </a:spcAft>
              <a:buClrTx/>
              <a:buSzTx/>
              <a:buFont typeface="Arial" charset="0"/>
              <a:buNone/>
              <a:tabLst/>
              <a:defRPr/>
            </a:pPr>
            <a:r>
              <a:rPr lang="de-DE" sz="3200" kern="1200" dirty="0" smtClean="0"/>
              <a:t>TOP</a:t>
            </a:r>
            <a:r>
              <a:rPr lang="de-DE" sz="3200" kern="1200" baseline="0" dirty="0" smtClean="0"/>
              <a:t> 3</a:t>
            </a:r>
            <a:endParaRPr lang="de-DE" sz="1200" kern="1200" dirty="0" smtClean="0"/>
          </a:p>
          <a:p>
            <a:pPr marL="0" marR="0" indent="0" algn="l" defTabSz="914400" rtl="0" eaLnBrk="1" fontAlgn="base" latinLnBrk="0" hangingPunct="1">
              <a:lnSpc>
                <a:spcPct val="100000"/>
              </a:lnSpc>
              <a:spcBef>
                <a:spcPct val="20000"/>
              </a:spcBef>
              <a:spcAft>
                <a:spcPct val="0"/>
              </a:spcAft>
              <a:buClrTx/>
              <a:buSzTx/>
              <a:buFont typeface="Arial" charset="0"/>
              <a:buNone/>
              <a:tabLst/>
              <a:defRPr/>
            </a:pPr>
            <a:r>
              <a:rPr lang="de-DE" sz="1200" kern="1200" dirty="0" smtClean="0"/>
              <a:t>Anmerkungen</a:t>
            </a:r>
            <a:endParaRPr lang="de-DE" sz="1200" kern="1200" dirty="0"/>
          </a:p>
          <a:p>
            <a:pPr eaLnBrk="1" hangingPunct="1">
              <a:spcBef>
                <a:spcPct val="20000"/>
              </a:spcBef>
              <a:buFont typeface="Arial" charset="0"/>
              <a:buNone/>
            </a:pPr>
            <a:endParaRPr lang="de-DE" sz="1200" kern="1200" dirty="0"/>
          </a:p>
          <a:p>
            <a:pPr eaLnBrk="1" hangingPunct="1">
              <a:spcBef>
                <a:spcPct val="20000"/>
              </a:spcBef>
              <a:buFont typeface="Arial" charset="0"/>
              <a:buNone/>
            </a:pPr>
            <a:r>
              <a:rPr lang="de-DE" sz="3200" kern="1200" dirty="0" smtClean="0"/>
              <a:t>TOP 4</a:t>
            </a:r>
          </a:p>
          <a:p>
            <a:pPr eaLnBrk="1" hangingPunct="1">
              <a:spcBef>
                <a:spcPct val="20000"/>
              </a:spcBef>
              <a:buFont typeface="Arial" charset="0"/>
              <a:buNone/>
            </a:pPr>
            <a:r>
              <a:rPr lang="de-DE" sz="1200" kern="1200" dirty="0" smtClean="0">
                <a:solidFill>
                  <a:srgbClr val="000000"/>
                </a:solidFill>
              </a:rPr>
              <a:t>Anmerkungen</a:t>
            </a:r>
            <a:endParaRPr lang="de-DE" sz="1200" kern="1200" dirty="0"/>
          </a:p>
          <a:p>
            <a:pPr eaLnBrk="1" hangingPunct="1">
              <a:spcBef>
                <a:spcPct val="20000"/>
              </a:spcBef>
              <a:buFont typeface="Arial" charset="0"/>
              <a:buNone/>
            </a:pPr>
            <a:endParaRPr lang="de-DE" sz="3200" kern="1200" dirty="0"/>
          </a:p>
          <a:p>
            <a:pPr eaLnBrk="1" hangingPunct="1">
              <a:spcBef>
                <a:spcPct val="20000"/>
              </a:spcBef>
              <a:buFont typeface="Arial" charset="0"/>
              <a:buNone/>
            </a:pPr>
            <a:endParaRPr lang="de-DE" kern="12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358775" y="1592263"/>
            <a:ext cx="4135438" cy="4551381"/>
          </a:xfrm>
        </p:spPr>
        <p:txBody>
          <a:bodyPr/>
          <a:lstStyle>
            <a:lvl1pPr marL="0" indent="0">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786314" y="1592263"/>
            <a:ext cx="4105274" cy="4551381"/>
          </a:xfrm>
        </p:spPr>
        <p:txBody>
          <a:bodyPr/>
          <a:lstStyle>
            <a:lvl1pPr marL="0" indent="0">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857620" y="1620000"/>
            <a:ext cx="5000660" cy="4506163"/>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358776" y="1620000"/>
            <a:ext cx="3106738" cy="45061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Titel 1"/>
          <p:cNvSpPr>
            <a:spLocks noGrp="1"/>
          </p:cNvSpPr>
          <p:nvPr>
            <p:ph type="title"/>
          </p:nvPr>
        </p:nvSpPr>
        <p:spPr>
          <a:xfrm>
            <a:off x="377891" y="493181"/>
            <a:ext cx="6840000" cy="838200"/>
          </a:xfrm>
        </p:spPr>
        <p:txBody>
          <a:bodyPr/>
          <a:lstStyle/>
          <a:p>
            <a:r>
              <a:rPr lang="de-DE" smtClean="0"/>
              <a:t>Mastertitelformat bearbeiten</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1928801"/>
            <a:ext cx="5486400" cy="279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de"/>
              <a:t>‹Nr.›</a:t>
            </a:fld>
            <a:endParaRPr lang="de"/>
          </a:p>
        </p:txBody>
      </p:sp>
    </p:spTree>
    <p:extLst>
      <p:ext uri="{BB962C8B-B14F-4D97-AF65-F5344CB8AC3E}">
        <p14:creationId xmlns:p14="http://schemas.microsoft.com/office/powerpoint/2010/main" val="1894379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50825" y="368300"/>
            <a:ext cx="8642350"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358775" y="488950"/>
            <a:ext cx="6642117"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smtClean="0"/>
              <a:t>Titelmasterformat durch Klicken bearbeiten</a:t>
            </a:r>
          </a:p>
        </p:txBody>
      </p:sp>
      <p:sp>
        <p:nvSpPr>
          <p:cNvPr id="1027" name="Rectangle 3"/>
          <p:cNvSpPr>
            <a:spLocks noGrp="1" noChangeArrowheads="1"/>
          </p:cNvSpPr>
          <p:nvPr>
            <p:ph type="body" idx="1"/>
          </p:nvPr>
        </p:nvSpPr>
        <p:spPr bwMode="auto">
          <a:xfrm>
            <a:off x="360000" y="1620000"/>
            <a:ext cx="6640892" cy="4572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2" name="Rectangle 8"/>
          <p:cNvSpPr>
            <a:spLocks noChangeArrowheads="1"/>
          </p:cNvSpPr>
          <p:nvPr/>
        </p:nvSpPr>
        <p:spPr bwMode="auto">
          <a:xfrm>
            <a:off x="6070240" y="196850"/>
            <a:ext cx="2880000" cy="144463"/>
          </a:xfrm>
          <a:prstGeom prst="rect">
            <a:avLst/>
          </a:prstGeom>
          <a:solidFill>
            <a:srgbClr val="9C1C26"/>
          </a:solidFill>
          <a:ln w="3175">
            <a:noFill/>
            <a:miter lim="800000"/>
            <a:headEnd/>
            <a:tailEnd/>
          </a:ln>
        </p:spPr>
        <p:txBody>
          <a:bodyPr/>
          <a:lstStyle/>
          <a:p>
            <a:endParaRPr lang="de-DE">
              <a:latin typeface="+mn-lt"/>
              <a:cs typeface="Tahoma" pitchFamily="34" charset="0"/>
            </a:endParaRPr>
          </a:p>
        </p:txBody>
      </p:sp>
      <p:pic>
        <p:nvPicPr>
          <p:cNvPr id="1033" name="Picture 9" descr="tud_logo"/>
          <p:cNvPicPr>
            <a:picLocks noChangeAspect="1" noChangeArrowheads="1"/>
          </p:cNvPicPr>
          <p:nvPr/>
        </p:nvPicPr>
        <p:blipFill>
          <a:blip r:embed="rId11" cstate="print"/>
          <a:srcRect r="5453"/>
          <a:stretch>
            <a:fillRect/>
          </a:stretch>
        </p:blipFill>
        <p:spPr bwMode="auto">
          <a:xfrm>
            <a:off x="7167563" y="512763"/>
            <a:ext cx="1873250" cy="792162"/>
          </a:xfrm>
          <a:prstGeom prst="rect">
            <a:avLst/>
          </a:prstGeom>
          <a:noFill/>
          <a:ln w="9525">
            <a:noFill/>
            <a:miter lim="800000"/>
            <a:headEnd/>
            <a:tailEnd/>
          </a:ln>
        </p:spPr>
      </p:pic>
      <p:sp>
        <p:nvSpPr>
          <p:cNvPr id="1038" name="Line 14"/>
          <p:cNvSpPr>
            <a:spLocks noChangeShapeType="1"/>
          </p:cNvSpPr>
          <p:nvPr/>
        </p:nvSpPr>
        <p:spPr bwMode="auto">
          <a:xfrm>
            <a:off x="250825" y="1449388"/>
            <a:ext cx="8640763" cy="0"/>
          </a:xfrm>
          <a:prstGeom prst="line">
            <a:avLst/>
          </a:prstGeom>
          <a:noFill/>
          <a:ln w="7620">
            <a:solidFill>
              <a:srgbClr val="000000"/>
            </a:solidFill>
            <a:round/>
            <a:headEnd/>
            <a:tailEnd/>
          </a:ln>
        </p:spPr>
        <p:txBody>
          <a:bodyPr/>
          <a:lstStyle/>
          <a:p>
            <a:endParaRPr lang="de-DE">
              <a:latin typeface="+mn-lt"/>
              <a:cs typeface="Tahoma" pitchFamily="34" charset="0"/>
            </a:endParaRPr>
          </a:p>
        </p:txBody>
      </p:sp>
      <p:sp>
        <p:nvSpPr>
          <p:cNvPr id="1040" name="Rectangle 16"/>
          <p:cNvSpPr>
            <a:spLocks noChangeArrowheads="1"/>
          </p:cNvSpPr>
          <p:nvPr/>
        </p:nvSpPr>
        <p:spPr bwMode="auto">
          <a:xfrm>
            <a:off x="6070240" y="366713"/>
            <a:ext cx="2880000" cy="14287"/>
          </a:xfrm>
          <a:prstGeom prst="rect">
            <a:avLst/>
          </a:prstGeom>
          <a:solidFill>
            <a:srgbClr val="000000"/>
          </a:solidFill>
          <a:ln w="9525">
            <a:noFill/>
            <a:miter lim="800000"/>
            <a:headEnd/>
            <a:tailEnd/>
          </a:ln>
          <a:effectLst/>
        </p:spPr>
        <p:txBody>
          <a:bodyPr wrap="none" anchor="ctr"/>
          <a:lstStyle/>
          <a:p>
            <a:endParaRPr lang="de-DE">
              <a:latin typeface="+mn-lt"/>
              <a:cs typeface="Tahoma" pitchFamily="34" charset="0"/>
            </a:endParaRPr>
          </a:p>
        </p:txBody>
      </p:sp>
      <p:sp>
        <p:nvSpPr>
          <p:cNvPr id="11" name="Line 15"/>
          <p:cNvSpPr>
            <a:spLocks noChangeShapeType="1"/>
          </p:cNvSpPr>
          <p:nvPr/>
        </p:nvSpPr>
        <p:spPr bwMode="auto">
          <a:xfrm>
            <a:off x="252413" y="6357958"/>
            <a:ext cx="8640762" cy="0"/>
          </a:xfrm>
          <a:prstGeom prst="line">
            <a:avLst/>
          </a:prstGeom>
          <a:noFill/>
          <a:ln w="7620">
            <a:solidFill>
              <a:srgbClr val="000000"/>
            </a:solidFill>
            <a:round/>
            <a:headEnd/>
            <a:tailEnd/>
          </a:ln>
        </p:spPr>
        <p:txBody>
          <a:bodyPr/>
          <a:lstStyle/>
          <a:p>
            <a:endParaRPr lang="de-DE">
              <a:latin typeface="+mn-lt"/>
              <a:cs typeface="Tahoma" pitchFamily="34" charset="0"/>
            </a:endParaRPr>
          </a:p>
        </p:txBody>
      </p:sp>
      <p:sp>
        <p:nvSpPr>
          <p:cNvPr id="13" name="Fußzeilenplatzhalter 3"/>
          <p:cNvSpPr txBox="1">
            <a:spLocks/>
          </p:cNvSpPr>
          <p:nvPr/>
        </p:nvSpPr>
        <p:spPr>
          <a:xfrm>
            <a:off x="252412" y="6489700"/>
            <a:ext cx="8496051" cy="23177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E482C5-58E3-4583-8C64-AB4EA00E1990}" type="datetime1">
              <a:rPr kumimoji="0" lang="de-DE" sz="1000" b="0" i="0" u="none" strike="noStrike" kern="1200" cap="none" spc="0" normalizeH="0" baseline="0" noProof="0" smtClean="0">
                <a:ln>
                  <a:noFill/>
                </a:ln>
                <a:solidFill>
                  <a:schemeClr val="tx1"/>
                </a:solidFill>
                <a:effectLst/>
                <a:uLnTx/>
                <a:uFillTx/>
                <a:latin typeface="+mn-lt"/>
                <a:ea typeface="+mn-ea"/>
                <a:cs typeface="Tahom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27.09.17</a:t>
            </a:fld>
            <a:r>
              <a:rPr kumimoji="0" lang="de-DE" sz="1000" b="0" i="0" u="none" strike="noStrike" kern="1200" cap="none" spc="0" normalizeH="0" baseline="0" noProof="0" dirty="0" smtClean="0">
                <a:ln>
                  <a:noFill/>
                </a:ln>
                <a:solidFill>
                  <a:schemeClr val="tx1"/>
                </a:solidFill>
                <a:effectLst/>
                <a:uLnTx/>
                <a:uFillTx/>
                <a:latin typeface="+mn-lt"/>
                <a:ea typeface="+mn-ea"/>
                <a:cs typeface="Tahoma" pitchFamily="34" charset="0"/>
              </a:rPr>
              <a:t>  |  FB 03 |  Institut für Allgemeine Pädagogik und Berufspädagogik  |  AB Medienpädagogik  |  Sophie Schaper M.A.</a:t>
            </a:r>
            <a:endParaRPr kumimoji="0" lang="de-DE" sz="1000" b="0" i="0" u="none" strike="noStrike" kern="1200" cap="none" spc="0" normalizeH="0" baseline="0" noProof="0" dirty="0" smtClean="0">
              <a:ln>
                <a:noFill/>
              </a:ln>
              <a:solidFill>
                <a:srgbClr val="800040"/>
              </a:solidFill>
              <a:effectLst/>
              <a:uLnTx/>
              <a:uFillTx/>
              <a:latin typeface="+mn-lt"/>
              <a:ea typeface="+mn-ea"/>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schemeClr val="tx1"/>
              </a:solidFill>
              <a:effectLst/>
              <a:uLnTx/>
              <a:uFillTx/>
              <a:latin typeface="+mn-lt"/>
              <a:ea typeface="+mn-ea"/>
              <a:cs typeface="Tahoma" pitchFamily="34" charset="0"/>
            </a:endParaRPr>
          </a:p>
        </p:txBody>
      </p:sp>
      <p:sp>
        <p:nvSpPr>
          <p:cNvPr id="12" name="Textfeld 11"/>
          <p:cNvSpPr txBox="1"/>
          <p:nvPr/>
        </p:nvSpPr>
        <p:spPr>
          <a:xfrm>
            <a:off x="8327706" y="6453336"/>
            <a:ext cx="622534" cy="307777"/>
          </a:xfrm>
          <a:prstGeom prst="rect">
            <a:avLst/>
          </a:prstGeom>
          <a:noFill/>
        </p:spPr>
        <p:txBody>
          <a:bodyPr wrap="square" rtlCol="0">
            <a:spAutoFit/>
          </a:bodyPr>
          <a:lstStyle/>
          <a:p>
            <a:pPr algn="r"/>
            <a:fld id="{FB1FD1D7-508C-7049-9A0E-9478D9BB3C63}" type="slidenum">
              <a:rPr lang="de-DE" sz="1400" smtClean="0">
                <a:solidFill>
                  <a:srgbClr val="800040"/>
                </a:solidFill>
              </a:rPr>
              <a:pPr algn="r"/>
              <a:t>‹Nr.›</a:t>
            </a:fld>
            <a:endParaRPr lang="de-DE" sz="1400" dirty="0">
              <a:solidFill>
                <a:srgbClr val="80004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hdr="0"/>
  <p:txStyles>
    <p:titleStyle>
      <a:lvl1pPr algn="l" rtl="0" eaLnBrk="1" fontAlgn="base" hangingPunct="1">
        <a:spcBef>
          <a:spcPct val="0"/>
        </a:spcBef>
        <a:spcAft>
          <a:spcPct val="0"/>
        </a:spcAft>
        <a:defRPr sz="2400" b="1">
          <a:solidFill>
            <a:schemeClr val="tx1"/>
          </a:solidFill>
          <a:latin typeface="+mn-lt"/>
          <a:ea typeface="+mj-ea"/>
          <a:cs typeface="Tahoma" pitchFamily="34"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358775" y="1449388"/>
            <a:ext cx="8389689" cy="944562"/>
          </a:xfrm>
        </p:spPr>
        <p:txBody>
          <a:bodyPr/>
          <a:lstStyle/>
          <a:p>
            <a:r>
              <a:rPr lang="de-DE" sz="1800" dirty="0" smtClean="0"/>
              <a:t>Workshop auf der Medienbildungsmesse Frankfurt 2017</a:t>
            </a:r>
          </a:p>
          <a:p>
            <a:r>
              <a:rPr lang="de-DE" sz="1800" dirty="0" smtClean="0"/>
              <a:t>Sophie Schaper M.A. &amp; Marco Wolf M.A.</a:t>
            </a:r>
            <a:endParaRPr lang="de-DE" sz="1800" dirty="0"/>
          </a:p>
        </p:txBody>
      </p:sp>
      <p:sp>
        <p:nvSpPr>
          <p:cNvPr id="3" name="Titel 2"/>
          <p:cNvSpPr>
            <a:spLocks noGrp="1"/>
          </p:cNvSpPr>
          <p:nvPr>
            <p:ph type="title"/>
          </p:nvPr>
        </p:nvSpPr>
        <p:spPr>
          <a:xfrm>
            <a:off x="358775" y="4581128"/>
            <a:ext cx="7525593" cy="838200"/>
          </a:xfrm>
        </p:spPr>
        <p:txBody>
          <a:bodyPr/>
          <a:lstStyle/>
          <a:p>
            <a:r>
              <a:rPr lang="de-DE" sz="2800" dirty="0" smtClean="0"/>
              <a:t>Hands On digital </a:t>
            </a:r>
            <a:r>
              <a:rPr lang="de-DE" sz="2800" dirty="0" err="1" smtClean="0"/>
              <a:t>media</a:t>
            </a:r>
            <a:r>
              <a:rPr lang="de-DE" sz="2800" dirty="0" smtClean="0"/>
              <a:t> – Lehrenden Special</a:t>
            </a:r>
            <a:br>
              <a:rPr lang="de-DE" sz="2800" dirty="0" smtClean="0"/>
            </a:br>
            <a:r>
              <a:rPr lang="de-DE" dirty="0" smtClean="0"/>
              <a:t/>
            </a:r>
            <a:br>
              <a:rPr lang="de-DE" dirty="0" smtClean="0"/>
            </a:br>
            <a:r>
              <a:rPr lang="de-DE" dirty="0" smtClean="0"/>
              <a:t>27.09.2017</a:t>
            </a:r>
            <a:br>
              <a:rPr lang="de-DE" dirty="0" smtClean="0"/>
            </a:br>
            <a:r>
              <a:rPr lang="de-DE" dirty="0" smtClean="0"/>
              <a:t>Franco Rau, Marco Wolf &amp; Sophie Schaper</a:t>
            </a:r>
            <a:endParaRPr lang="de-DE" dirty="0"/>
          </a:p>
        </p:txBody>
      </p:sp>
      <p:pic>
        <p:nvPicPr>
          <p:cNvPr id="4" name="Bild 3" descr="Bild Digitale Lehrerbildu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80602"/>
            <a:ext cx="4681978" cy="36396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hteck 6"/>
          <p:cNvSpPr/>
          <p:nvPr/>
        </p:nvSpPr>
        <p:spPr>
          <a:xfrm rot="15814585">
            <a:off x="-885804" y="2439274"/>
            <a:ext cx="2759897" cy="215444"/>
          </a:xfrm>
          <a:prstGeom prst="rect">
            <a:avLst/>
          </a:prstGeom>
        </p:spPr>
        <p:txBody>
          <a:bodyPr wrap="square">
            <a:spAutoFit/>
          </a:bodyPr>
          <a:lstStyle/>
          <a:p>
            <a:pPr fontAlgn="auto">
              <a:spcBef>
                <a:spcPts val="0"/>
              </a:spcBef>
              <a:spcAft>
                <a:spcPts val="0"/>
              </a:spcAft>
              <a:defRPr/>
            </a:pPr>
            <a:r>
              <a:rPr lang="de-DE" sz="800" dirty="0" smtClean="0">
                <a:solidFill>
                  <a:schemeClr val="bg1">
                    <a:lumMod val="65000"/>
                  </a:schemeClr>
                </a:solidFill>
                <a:latin typeface="+mn-lt"/>
                <a:ea typeface="+mn-ea"/>
                <a:cs typeface="+mn-cs"/>
              </a:rPr>
              <a:t>CC BY-</a:t>
            </a:r>
            <a:r>
              <a:rPr lang="de-DE" sz="800" dirty="0" smtClean="0">
                <a:solidFill>
                  <a:schemeClr val="bg1">
                    <a:lumMod val="65000"/>
                  </a:schemeClr>
                </a:solidFill>
                <a:latin typeface="+mn-lt"/>
              </a:rPr>
              <a:t>Tine Nowak 2.0</a:t>
            </a:r>
            <a:endParaRPr lang="de-DE" sz="800" dirty="0">
              <a:solidFill>
                <a:schemeClr val="bg1">
                  <a:lumMod val="65000"/>
                </a:schemeClr>
              </a:solidFill>
              <a:latin typeface="+mn-lt"/>
            </a:endParaRPr>
          </a:p>
        </p:txBody>
      </p:sp>
      <p:sp>
        <p:nvSpPr>
          <p:cNvPr id="5" name="Textfeld 4"/>
          <p:cNvSpPr txBox="1"/>
          <p:nvPr/>
        </p:nvSpPr>
        <p:spPr>
          <a:xfrm>
            <a:off x="6084168" y="1720334"/>
            <a:ext cx="2160240" cy="1200329"/>
          </a:xfrm>
          <a:prstGeom prst="rect">
            <a:avLst/>
          </a:prstGeom>
          <a:noFill/>
        </p:spPr>
        <p:txBody>
          <a:bodyPr wrap="square" rtlCol="0">
            <a:spAutoFit/>
          </a:bodyPr>
          <a:lstStyle/>
          <a:p>
            <a:pPr algn="ctr"/>
            <a:r>
              <a:rPr lang="de-DE" dirty="0" smtClean="0"/>
              <a:t>Reflexion und Entwicklung von Hands On Workshops</a:t>
            </a:r>
            <a:endParaRPr lang="de-DE" dirty="0"/>
          </a:p>
        </p:txBody>
      </p:sp>
    </p:spTree>
    <p:extLst>
      <p:ext uri="{BB962C8B-B14F-4D97-AF65-F5344CB8AC3E}">
        <p14:creationId xmlns:p14="http://schemas.microsoft.com/office/powerpoint/2010/main" val="7725035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593367"/>
            <a:ext cx="8520600" cy="763600"/>
          </a:xfrm>
          <a:prstGeom prst="rect">
            <a:avLst/>
          </a:prstGeom>
        </p:spPr>
        <p:txBody>
          <a:bodyPr wrap="square" lIns="91425" tIns="91425" rIns="91425" bIns="91425" anchor="t" anchorCtr="0">
            <a:noAutofit/>
          </a:bodyPr>
          <a:lstStyle/>
          <a:p>
            <a:pPr lvl="0" rtl="0">
              <a:spcBef>
                <a:spcPts val="0"/>
              </a:spcBef>
              <a:buNone/>
            </a:pPr>
            <a:r>
              <a:rPr lang="de"/>
              <a:t>Medienbildung als zentrale Herausforderung</a:t>
            </a:r>
          </a:p>
        </p:txBody>
      </p:sp>
      <p:sp>
        <p:nvSpPr>
          <p:cNvPr id="66" name="Shape 66"/>
          <p:cNvSpPr txBox="1">
            <a:spLocks noGrp="1"/>
          </p:cNvSpPr>
          <p:nvPr>
            <p:ph type="body" idx="1"/>
          </p:nvPr>
        </p:nvSpPr>
        <p:spPr>
          <a:xfrm>
            <a:off x="311700" y="1536633"/>
            <a:ext cx="7028299" cy="4555200"/>
          </a:xfrm>
          <a:prstGeom prst="rect">
            <a:avLst/>
          </a:prstGeom>
        </p:spPr>
        <p:txBody>
          <a:bodyPr wrap="square" lIns="91425" tIns="91425" rIns="91425" bIns="91425" anchor="t" anchorCtr="0">
            <a:noAutofit/>
          </a:bodyPr>
          <a:lstStyle/>
          <a:p>
            <a:pPr marL="514350" lvl="0" indent="-285750" rtl="0">
              <a:spcBef>
                <a:spcPts val="0"/>
              </a:spcBef>
              <a:buFont typeface="Arial"/>
              <a:buChar char="•"/>
            </a:pPr>
            <a:r>
              <a:rPr lang="de" sz="1800" dirty="0"/>
              <a:t>Bildungspolitische Konsens, dass institutionelle Vermittlung von Medienkompetenz bzw. digitaler Kompetenzen eine zentrale </a:t>
            </a:r>
            <a:r>
              <a:rPr lang="de" sz="1800" dirty="0" smtClean="0"/>
              <a:t>Aufgabe </a:t>
            </a:r>
            <a:r>
              <a:rPr lang="de" sz="1800" dirty="0"/>
              <a:t>von Schule darstellt (z.B. BMBF 2016, KMK </a:t>
            </a:r>
            <a:r>
              <a:rPr lang="de" sz="1800" dirty="0" smtClean="0"/>
              <a:t>2016</a:t>
            </a:r>
            <a:r>
              <a:rPr lang="de-DE" sz="1800" dirty="0" smtClean="0"/>
              <a:t>, </a:t>
            </a:r>
            <a:r>
              <a:rPr lang="de" sz="1800" dirty="0" smtClean="0"/>
              <a:t>LKM </a:t>
            </a:r>
            <a:r>
              <a:rPr lang="de" sz="1800" dirty="0"/>
              <a:t>2015)</a:t>
            </a:r>
            <a:br>
              <a:rPr lang="de" sz="1800" dirty="0"/>
            </a:br>
            <a:endParaRPr lang="de" sz="1800" dirty="0"/>
          </a:p>
          <a:p>
            <a:pPr marL="514350" lvl="0" indent="-285750" rtl="0">
              <a:spcBef>
                <a:spcPts val="0"/>
              </a:spcBef>
              <a:buFont typeface="Arial"/>
              <a:buChar char="•"/>
            </a:pPr>
            <a:r>
              <a:rPr lang="de" sz="1800" dirty="0"/>
              <a:t>Zur Bewältigung dieser Aufgabe bedarf es einer </a:t>
            </a:r>
            <a:br>
              <a:rPr lang="de" sz="1800" dirty="0"/>
            </a:br>
            <a:r>
              <a:rPr lang="de" sz="1800" dirty="0"/>
              <a:t>Lehrerbildung die (zukünftige) Lehrer*innen die vielfältigen</a:t>
            </a:r>
            <a:br>
              <a:rPr lang="de" sz="1800" dirty="0"/>
            </a:br>
            <a:r>
              <a:rPr lang="de" sz="1800" dirty="0"/>
              <a:t>digitalen Herausforderungen vorbereitet</a:t>
            </a:r>
            <a:br>
              <a:rPr lang="de" sz="1800" dirty="0"/>
            </a:br>
            <a:endParaRPr lang="de" sz="1800" dirty="0"/>
          </a:p>
          <a:p>
            <a:pPr marL="514350" lvl="0" indent="-285750" rtl="0">
              <a:spcBef>
                <a:spcPts val="0"/>
              </a:spcBef>
              <a:buFont typeface="Arial"/>
              <a:buChar char="•"/>
            </a:pPr>
            <a:r>
              <a:rPr lang="de" sz="1800" dirty="0"/>
              <a:t>Situation der medienpädagogischen Lehrerbildung wird</a:t>
            </a:r>
            <a:br>
              <a:rPr lang="de" sz="1800" dirty="0"/>
            </a:br>
            <a:r>
              <a:rPr lang="de" sz="1800" dirty="0"/>
              <a:t>bundesweit als ernürchternd beschrieben</a:t>
            </a:r>
            <a:br>
              <a:rPr lang="de" sz="1800" dirty="0"/>
            </a:br>
            <a:r>
              <a:rPr lang="de" sz="1800" dirty="0"/>
              <a:t>(Kammerl &amp; Mayrberger 2011)</a:t>
            </a:r>
          </a:p>
          <a:p>
            <a:pPr marL="285750" lvl="0" indent="-285750" rtl="0">
              <a:spcBef>
                <a:spcPts val="0"/>
              </a:spcBef>
              <a:buFont typeface="Arial"/>
              <a:buChar char="•"/>
            </a:pPr>
            <a:endParaRPr sz="1800" dirty="0"/>
          </a:p>
        </p:txBody>
      </p:sp>
      <p:pic>
        <p:nvPicPr>
          <p:cNvPr id="67" name="Shape 67"/>
          <p:cNvPicPr preferRelativeResize="0"/>
          <p:nvPr/>
        </p:nvPicPr>
        <p:blipFill>
          <a:blip r:embed="rId3">
            <a:alphaModFix/>
          </a:blip>
          <a:stretch>
            <a:fillRect/>
          </a:stretch>
        </p:blipFill>
        <p:spPr>
          <a:xfrm>
            <a:off x="7253026" y="1373379"/>
            <a:ext cx="1783470" cy="2235812"/>
          </a:xfrm>
          <a:prstGeom prst="rect">
            <a:avLst/>
          </a:prstGeom>
          <a:noFill/>
          <a:ln>
            <a:noFill/>
          </a:ln>
        </p:spPr>
      </p:pic>
      <p:pic>
        <p:nvPicPr>
          <p:cNvPr id="68" name="Shape 68"/>
          <p:cNvPicPr preferRelativeResize="0"/>
          <p:nvPr/>
        </p:nvPicPr>
        <p:blipFill>
          <a:blip r:embed="rId4">
            <a:alphaModFix/>
          </a:blip>
          <a:stretch>
            <a:fillRect/>
          </a:stretch>
        </p:blipFill>
        <p:spPr>
          <a:xfrm>
            <a:off x="7032167" y="3212976"/>
            <a:ext cx="1851113" cy="2303236"/>
          </a:xfrm>
          <a:prstGeom prst="rect">
            <a:avLst/>
          </a:prstGeom>
          <a:noFill/>
          <a:ln>
            <a:noFill/>
          </a:ln>
        </p:spPr>
      </p:pic>
      <p:pic>
        <p:nvPicPr>
          <p:cNvPr id="69" name="Shape 69"/>
          <p:cNvPicPr preferRelativeResize="0"/>
          <p:nvPr/>
        </p:nvPicPr>
        <p:blipFill>
          <a:blip r:embed="rId5">
            <a:alphaModFix/>
          </a:blip>
          <a:stretch>
            <a:fillRect/>
          </a:stretch>
        </p:blipFill>
        <p:spPr>
          <a:xfrm>
            <a:off x="6732240" y="4622220"/>
            <a:ext cx="2151040" cy="1787984"/>
          </a:xfrm>
          <a:prstGeom prst="rect">
            <a:avLst/>
          </a:prstGeom>
          <a:noFill/>
          <a:ln>
            <a:noFill/>
          </a:ln>
        </p:spPr>
      </p:pic>
    </p:spTree>
    <p:extLst>
      <p:ext uri="{BB962C8B-B14F-4D97-AF65-F5344CB8AC3E}">
        <p14:creationId xmlns:p14="http://schemas.microsoft.com/office/powerpoint/2010/main" val="410725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 dirty="0"/>
              <a:t>Lernen mit, über und durch digitale Medien</a:t>
            </a:r>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775959185"/>
              </p:ext>
            </p:extLst>
          </p:nvPr>
        </p:nvGraphicFramePr>
        <p:xfrm>
          <a:off x="311700" y="1701199"/>
          <a:ext cx="8364756" cy="4171592"/>
        </p:xfrm>
        <a:graphic>
          <a:graphicData uri="http://schemas.openxmlformats.org/drawingml/2006/table">
            <a:tbl>
              <a:tblPr firstRow="1" bandRow="1">
                <a:tableStyleId>{2D5ABB26-0587-4C30-8999-92F81FD0307C}</a:tableStyleId>
              </a:tblPr>
              <a:tblGrid>
                <a:gridCol w="2091189"/>
                <a:gridCol w="2091189"/>
                <a:gridCol w="2091189"/>
                <a:gridCol w="2091189"/>
              </a:tblGrid>
              <a:tr h="359649">
                <a:tc>
                  <a:txBody>
                    <a:bodyPr/>
                    <a:lstStyle/>
                    <a:p>
                      <a:endParaRPr lang="de-DE"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e-DE" sz="1400" dirty="0" smtClean="0"/>
                        <a:t>Lernen mit Medien</a:t>
                      </a:r>
                      <a:endParaRPr lang="de-DE"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e-DE" sz="1400" dirty="0" smtClean="0"/>
                        <a:t>Lernen über Medien</a:t>
                      </a:r>
                      <a:endParaRPr lang="de-DE"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e-DE" sz="1400" dirty="0" smtClean="0"/>
                        <a:t>Lernen durch Medien</a:t>
                      </a:r>
                      <a:endParaRPr lang="de-DE"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2016">
                <a:tc>
                  <a:txBody>
                    <a:bodyPr/>
                    <a:lstStyle/>
                    <a:p>
                      <a:pPr lvl="0" rtl="0">
                        <a:spcBef>
                          <a:spcPts val="0"/>
                        </a:spcBef>
                        <a:buNone/>
                      </a:pPr>
                      <a:r>
                        <a:rPr lang="de" sz="1400" dirty="0"/>
                        <a:t>Synonym</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Mediendidaktik</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Medienpädagogik/</a:t>
                      </a:r>
                      <a:br>
                        <a:rPr lang="de" sz="1400" dirty="0"/>
                      </a:br>
                      <a:r>
                        <a:rPr lang="de" sz="1400" dirty="0"/>
                        <a:t>Medienerziehung</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Medienbildung </a:t>
                      </a:r>
                      <a:endParaRPr lang="de-DE" sz="1400" dirty="0" smtClean="0"/>
                    </a:p>
                    <a:p>
                      <a:pPr lvl="0" rtl="0">
                        <a:spcBef>
                          <a:spcPts val="0"/>
                        </a:spcBef>
                        <a:buNone/>
                      </a:pPr>
                      <a:r>
                        <a:rPr lang="de" sz="1200" dirty="0" smtClean="0"/>
                        <a:t>(</a:t>
                      </a:r>
                      <a:r>
                        <a:rPr lang="de" sz="1200" dirty="0"/>
                        <a:t>nach Jörissen &amp; Marotzki)</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2016">
                <a:tc>
                  <a:txBody>
                    <a:bodyPr/>
                    <a:lstStyle/>
                    <a:p>
                      <a:pPr lvl="0" rtl="0">
                        <a:spcBef>
                          <a:spcPts val="0"/>
                        </a:spcBef>
                        <a:buNone/>
                      </a:pPr>
                      <a:r>
                        <a:rPr lang="de" sz="1400"/>
                        <a:t>Medien als ...</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Mittel/Werkzeug zum Lehren und Lernen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Gegenstand/Inhalt von Lernprozessen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Rahmen für Bildungsprozesse</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2016">
                <a:tc>
                  <a:txBody>
                    <a:bodyPr/>
                    <a:lstStyle/>
                    <a:p>
                      <a:pPr lvl="0" rtl="0">
                        <a:spcBef>
                          <a:spcPts val="0"/>
                        </a:spcBef>
                        <a:buNone/>
                      </a:pPr>
                      <a:r>
                        <a:rPr lang="de" sz="1400"/>
                        <a:t>Gegenstand wissen-</a:t>
                      </a:r>
                      <a:br>
                        <a:rPr lang="de" sz="1400"/>
                      </a:br>
                      <a:r>
                        <a:rPr lang="de" sz="1400"/>
                        <a:t>schaftlichen Interesses</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Lehr-Lern-Situationen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Individuelles Medienhandeln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Mediale Artikulation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2016">
                <a:tc>
                  <a:txBody>
                    <a:bodyPr/>
                    <a:lstStyle/>
                    <a:p>
                      <a:pPr lvl="0" rtl="0">
                        <a:spcBef>
                          <a:spcPts val="0"/>
                        </a:spcBef>
                        <a:buNone/>
                      </a:pPr>
                      <a:r>
                        <a:rPr lang="de" sz="1400"/>
                        <a:t>Medienbegriff</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pädagogisch-psychologisch - technisch </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umgangssprachlich pragmatisch - kommunikationsw.</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Medien als Struktur mit eigener Medialität</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2016">
                <a:tc>
                  <a:txBody>
                    <a:bodyPr/>
                    <a:lstStyle/>
                    <a:p>
                      <a:pPr lvl="0" rtl="0">
                        <a:spcBef>
                          <a:spcPts val="0"/>
                        </a:spcBef>
                        <a:buNone/>
                      </a:pPr>
                      <a:r>
                        <a:rPr lang="de" sz="1400"/>
                        <a:t>Primäre Erscheinungs-</a:t>
                      </a:r>
                      <a:br>
                        <a:rPr lang="de" sz="1400"/>
                      </a:br>
                      <a:r>
                        <a:rPr lang="de" sz="1400"/>
                        <a:t>form der Medien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konkretes Einzelmedium</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Massenmedien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Medialität</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feld 6"/>
          <p:cNvSpPr txBox="1"/>
          <p:nvPr/>
        </p:nvSpPr>
        <p:spPr>
          <a:xfrm>
            <a:off x="7362312" y="5911334"/>
            <a:ext cx="1314144" cy="369332"/>
          </a:xfrm>
          <a:prstGeom prst="rect">
            <a:avLst/>
          </a:prstGeom>
          <a:noFill/>
        </p:spPr>
        <p:txBody>
          <a:bodyPr wrap="none" rtlCol="0">
            <a:spAutoFit/>
          </a:bodyPr>
          <a:lstStyle/>
          <a:p>
            <a:r>
              <a:rPr lang="de-DE" dirty="0" smtClean="0"/>
              <a:t>Ruge 2014</a:t>
            </a:r>
            <a:endParaRPr lang="de-DE" dirty="0"/>
          </a:p>
        </p:txBody>
      </p:sp>
    </p:spTree>
    <p:extLst>
      <p:ext uri="{BB962C8B-B14F-4D97-AF65-F5344CB8AC3E}">
        <p14:creationId xmlns:p14="http://schemas.microsoft.com/office/powerpoint/2010/main" val="375390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 dirty="0"/>
              <a:t>Lernen mit, über und durch digitale Medien</a:t>
            </a:r>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2720710207"/>
              </p:ext>
            </p:extLst>
          </p:nvPr>
        </p:nvGraphicFramePr>
        <p:xfrm>
          <a:off x="311700" y="1701199"/>
          <a:ext cx="8364756" cy="4171592"/>
        </p:xfrm>
        <a:graphic>
          <a:graphicData uri="http://schemas.openxmlformats.org/drawingml/2006/table">
            <a:tbl>
              <a:tblPr firstRow="1" bandRow="1">
                <a:tableStyleId>{2D5ABB26-0587-4C30-8999-92F81FD0307C}</a:tableStyleId>
              </a:tblPr>
              <a:tblGrid>
                <a:gridCol w="2091189"/>
                <a:gridCol w="2091189"/>
                <a:gridCol w="2091189"/>
                <a:gridCol w="2091189"/>
              </a:tblGrid>
              <a:tr h="359649">
                <a:tc>
                  <a:txBody>
                    <a:bodyPr/>
                    <a:lstStyle/>
                    <a:p>
                      <a:endParaRPr lang="de-DE"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e-DE" sz="1400" dirty="0" smtClean="0"/>
                        <a:t>Lernen mit Medien</a:t>
                      </a:r>
                      <a:endParaRPr lang="de-DE"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e-DE" sz="1400" dirty="0" smtClean="0"/>
                        <a:t>Lernen über Medien</a:t>
                      </a:r>
                      <a:endParaRPr lang="de-DE"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e-DE" sz="1400" dirty="0" smtClean="0"/>
                        <a:t>Lernen durch Medien</a:t>
                      </a:r>
                      <a:endParaRPr lang="de-DE"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2016">
                <a:tc>
                  <a:txBody>
                    <a:bodyPr/>
                    <a:lstStyle/>
                    <a:p>
                      <a:pPr lvl="0" rtl="0">
                        <a:spcBef>
                          <a:spcPts val="0"/>
                        </a:spcBef>
                        <a:buNone/>
                      </a:pPr>
                      <a:r>
                        <a:rPr lang="de" sz="1400" dirty="0"/>
                        <a:t>Synonym</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Mediendidaktik</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Medienpädagogik/</a:t>
                      </a:r>
                      <a:br>
                        <a:rPr lang="de" sz="1400" dirty="0"/>
                      </a:br>
                      <a:r>
                        <a:rPr lang="de" sz="1400" dirty="0"/>
                        <a:t>Medienerziehung</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Medienbildung </a:t>
                      </a:r>
                      <a:endParaRPr lang="de-DE" sz="1400" dirty="0" smtClean="0"/>
                    </a:p>
                    <a:p>
                      <a:pPr lvl="0" rtl="0">
                        <a:spcBef>
                          <a:spcPts val="0"/>
                        </a:spcBef>
                        <a:buNone/>
                      </a:pPr>
                      <a:r>
                        <a:rPr lang="de" sz="1200" dirty="0" smtClean="0"/>
                        <a:t>(</a:t>
                      </a:r>
                      <a:r>
                        <a:rPr lang="de" sz="1200" dirty="0"/>
                        <a:t>nach Jörissen &amp; Marotzki)</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2016">
                <a:tc>
                  <a:txBody>
                    <a:bodyPr/>
                    <a:lstStyle/>
                    <a:p>
                      <a:pPr lvl="0" rtl="0">
                        <a:spcBef>
                          <a:spcPts val="0"/>
                        </a:spcBef>
                        <a:buNone/>
                      </a:pPr>
                      <a:r>
                        <a:rPr lang="de" sz="1400"/>
                        <a:t>Medien als ...</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Mittel/Werkzeug zum Lehren und Lernen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Gegenstand/Inhalt von Lernprozessen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Rahmen für Bildungsprozesse</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2016">
                <a:tc>
                  <a:txBody>
                    <a:bodyPr/>
                    <a:lstStyle/>
                    <a:p>
                      <a:pPr lvl="0" rtl="0">
                        <a:spcBef>
                          <a:spcPts val="0"/>
                        </a:spcBef>
                        <a:buNone/>
                      </a:pPr>
                      <a:r>
                        <a:rPr lang="de" sz="1400"/>
                        <a:t>Gegenstand wissen-</a:t>
                      </a:r>
                      <a:br>
                        <a:rPr lang="de" sz="1400"/>
                      </a:br>
                      <a:r>
                        <a:rPr lang="de" sz="1400"/>
                        <a:t>schaftlichen Interesses</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Lehr-Lern-Situationen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Individuelles Medienhandeln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Mediale Artikulation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2016">
                <a:tc>
                  <a:txBody>
                    <a:bodyPr/>
                    <a:lstStyle/>
                    <a:p>
                      <a:pPr lvl="0" rtl="0">
                        <a:spcBef>
                          <a:spcPts val="0"/>
                        </a:spcBef>
                        <a:buNone/>
                      </a:pPr>
                      <a:r>
                        <a:rPr lang="de" sz="1400"/>
                        <a:t>Medienbegriff</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pädagogisch-psychologisch - technisch </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umgangssprachlich pragmatisch - kommunikationsw.</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Medien als Struktur mit eigener Medialität</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2016">
                <a:tc>
                  <a:txBody>
                    <a:bodyPr/>
                    <a:lstStyle/>
                    <a:p>
                      <a:pPr lvl="0" rtl="0">
                        <a:spcBef>
                          <a:spcPts val="0"/>
                        </a:spcBef>
                        <a:buNone/>
                      </a:pPr>
                      <a:r>
                        <a:rPr lang="de" sz="1400"/>
                        <a:t>Primäre Erscheinungs-</a:t>
                      </a:r>
                      <a:br>
                        <a:rPr lang="de" sz="1400"/>
                      </a:br>
                      <a:r>
                        <a:rPr lang="de" sz="1400"/>
                        <a:t>form der Medien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a:t>konkretes Einzelmedium</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Massenmedien</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rtl="0">
                        <a:spcBef>
                          <a:spcPts val="0"/>
                        </a:spcBef>
                        <a:buNone/>
                      </a:pPr>
                      <a:r>
                        <a:rPr lang="de" sz="1400" dirty="0"/>
                        <a:t>Medialität</a:t>
                      </a:r>
                    </a:p>
                  </a:txBody>
                  <a:tcPr marL="91425" marR="91425" marT="121900" marB="1219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feld 6"/>
          <p:cNvSpPr txBox="1"/>
          <p:nvPr/>
        </p:nvSpPr>
        <p:spPr>
          <a:xfrm>
            <a:off x="7362312" y="5911334"/>
            <a:ext cx="1314144" cy="369332"/>
          </a:xfrm>
          <a:prstGeom prst="rect">
            <a:avLst/>
          </a:prstGeom>
          <a:noFill/>
        </p:spPr>
        <p:txBody>
          <a:bodyPr wrap="none" rtlCol="0">
            <a:spAutoFit/>
          </a:bodyPr>
          <a:lstStyle/>
          <a:p>
            <a:r>
              <a:rPr lang="de-DE" dirty="0" smtClean="0"/>
              <a:t>Ruge 2014</a:t>
            </a:r>
            <a:endParaRPr lang="de-DE" dirty="0"/>
          </a:p>
        </p:txBody>
      </p:sp>
      <p:sp>
        <p:nvSpPr>
          <p:cNvPr id="3" name="Abgerundetes Rechteck 2"/>
          <p:cNvSpPr/>
          <p:nvPr/>
        </p:nvSpPr>
        <p:spPr>
          <a:xfrm>
            <a:off x="2339752" y="1556792"/>
            <a:ext cx="4320480" cy="57606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4186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593367"/>
            <a:ext cx="8520600" cy="763600"/>
          </a:xfrm>
          <a:prstGeom prst="rect">
            <a:avLst/>
          </a:prstGeom>
        </p:spPr>
        <p:txBody>
          <a:bodyPr wrap="square" lIns="91425" tIns="91425" rIns="91425" bIns="91425" anchor="t" anchorCtr="0">
            <a:noAutofit/>
          </a:bodyPr>
          <a:lstStyle/>
          <a:p>
            <a:pPr lvl="0" rtl="0">
              <a:spcBef>
                <a:spcPts val="0"/>
              </a:spcBef>
              <a:buNone/>
            </a:pPr>
            <a:r>
              <a:rPr lang="de-DE" dirty="0" smtClean="0"/>
              <a:t>Hands On Workshops: </a:t>
            </a:r>
            <a:br>
              <a:rPr lang="de-DE" dirty="0" smtClean="0"/>
            </a:br>
            <a:r>
              <a:rPr lang="de" dirty="0" smtClean="0"/>
              <a:t>Zielstellung </a:t>
            </a:r>
            <a:r>
              <a:rPr lang="de" dirty="0"/>
              <a:t>und Schwerpunktsetzung</a:t>
            </a:r>
          </a:p>
        </p:txBody>
      </p:sp>
      <p:sp>
        <p:nvSpPr>
          <p:cNvPr id="100" name="Shape 100"/>
          <p:cNvSpPr txBox="1">
            <a:spLocks noGrp="1"/>
          </p:cNvSpPr>
          <p:nvPr>
            <p:ph type="body" idx="1"/>
          </p:nvPr>
        </p:nvSpPr>
        <p:spPr>
          <a:xfrm>
            <a:off x="311700" y="1536633"/>
            <a:ext cx="8520600" cy="4555200"/>
          </a:xfrm>
          <a:prstGeom prst="rect">
            <a:avLst/>
          </a:prstGeom>
        </p:spPr>
        <p:txBody>
          <a:bodyPr wrap="square" lIns="91425" tIns="91425" rIns="91425" bIns="91425" anchor="t" anchorCtr="0">
            <a:noAutofit/>
          </a:bodyPr>
          <a:lstStyle/>
          <a:p>
            <a:pPr marL="571500" lvl="0" indent="-342900" rtl="0">
              <a:spcBef>
                <a:spcPts val="0"/>
              </a:spcBef>
              <a:buFont typeface="Arial"/>
              <a:buChar char="•"/>
            </a:pPr>
            <a:r>
              <a:rPr lang="de" sz="1600" b="1" dirty="0"/>
              <a:t>Fokus:</a:t>
            </a:r>
            <a:r>
              <a:rPr lang="de" sz="1600" dirty="0"/>
              <a:t> Lernen (mit und) </a:t>
            </a:r>
            <a:r>
              <a:rPr lang="de" sz="1600" b="1" dirty="0"/>
              <a:t>über</a:t>
            </a:r>
            <a:r>
              <a:rPr lang="de" sz="1600" dirty="0"/>
              <a:t> Medien</a:t>
            </a:r>
            <a:br>
              <a:rPr lang="de" sz="1600" dirty="0"/>
            </a:br>
            <a:endParaRPr lang="de" sz="1600" dirty="0"/>
          </a:p>
          <a:p>
            <a:pPr marL="571500" lvl="0" indent="-342900" rtl="0">
              <a:spcBef>
                <a:spcPts val="0"/>
              </a:spcBef>
              <a:buFont typeface="Arial"/>
              <a:buChar char="•"/>
            </a:pPr>
            <a:r>
              <a:rPr lang="de" sz="1600" b="1" dirty="0"/>
              <a:t>Zielgruppe:</a:t>
            </a:r>
            <a:r>
              <a:rPr lang="de" sz="1600" dirty="0"/>
              <a:t> Lehramtsstudierende (und Hochschullehrende in der Lehrerbildung)</a:t>
            </a:r>
            <a:br>
              <a:rPr lang="de" sz="1600" dirty="0"/>
            </a:br>
            <a:endParaRPr lang="de" sz="1600" dirty="0"/>
          </a:p>
          <a:p>
            <a:pPr marL="571500" lvl="0" indent="-342900" rtl="0">
              <a:spcBef>
                <a:spcPts val="0"/>
              </a:spcBef>
              <a:buFont typeface="Arial"/>
              <a:buChar char="•"/>
            </a:pPr>
            <a:r>
              <a:rPr lang="de" sz="1600" b="1" dirty="0"/>
              <a:t>Zielstellung: </a:t>
            </a:r>
          </a:p>
          <a:p>
            <a:pPr marL="914400" lvl="1" indent="-228600" rtl="0">
              <a:spcBef>
                <a:spcPts val="0"/>
              </a:spcBef>
              <a:spcAft>
                <a:spcPts val="0"/>
              </a:spcAft>
            </a:pPr>
            <a:r>
              <a:rPr lang="de" sz="1600" dirty="0"/>
              <a:t>Planung und Durchführung medienpraktische und mediendidaktische Workshops, in denen insbesondere praktische Werkzeuge erprobt und reflektiert werden können. </a:t>
            </a:r>
          </a:p>
          <a:p>
            <a:pPr marL="914400" lvl="1" indent="-228600" rtl="0">
              <a:spcBef>
                <a:spcPts val="0"/>
              </a:spcBef>
              <a:spcAft>
                <a:spcPts val="0"/>
              </a:spcAft>
            </a:pPr>
            <a:r>
              <a:rPr lang="de" sz="1600" dirty="0"/>
              <a:t>Workshops als Möglichkeit für Lehramtsstudierende (LaG, B.Ed. &amp; M.Ed.) ohne umfangreiches technisches „Know- How“, einen kompetenten Umgang mit digitalen Medien in Bildungskontexten zu entwickeln. </a:t>
            </a:r>
          </a:p>
          <a:p>
            <a:pPr marL="914400" lvl="1" indent="-228600" rtl="0">
              <a:spcBef>
                <a:spcPts val="0"/>
              </a:spcBef>
              <a:spcAft>
                <a:spcPts val="0"/>
              </a:spcAft>
            </a:pPr>
            <a:r>
              <a:rPr lang="de" sz="1600" dirty="0"/>
              <a:t>Organisation und Durchführung von Workshops für Lehrende zur Verbreitung sinnvoller Medienkonzepte</a:t>
            </a:r>
          </a:p>
          <a:p>
            <a:pPr marL="342900" lvl="0" indent="-342900" rtl="0">
              <a:spcBef>
                <a:spcPts val="0"/>
              </a:spcBef>
              <a:buFont typeface="Arial"/>
              <a:buChar char="•"/>
            </a:pPr>
            <a:endParaRPr sz="1600" dirty="0"/>
          </a:p>
        </p:txBody>
      </p:sp>
    </p:spTree>
    <p:extLst>
      <p:ext uri="{BB962C8B-B14F-4D97-AF65-F5344CB8AC3E}">
        <p14:creationId xmlns:p14="http://schemas.microsoft.com/office/powerpoint/2010/main" val="92953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593367"/>
            <a:ext cx="8520600" cy="763600"/>
          </a:xfrm>
          <a:prstGeom prst="rect">
            <a:avLst/>
          </a:prstGeom>
        </p:spPr>
        <p:txBody>
          <a:bodyPr wrap="square" lIns="91425" tIns="91425" rIns="91425" bIns="91425" anchor="t" anchorCtr="0">
            <a:noAutofit/>
          </a:bodyPr>
          <a:lstStyle/>
          <a:p>
            <a:pPr lvl="0">
              <a:spcBef>
                <a:spcPts val="0"/>
              </a:spcBef>
              <a:buNone/>
            </a:pPr>
            <a:r>
              <a:rPr lang="de"/>
              <a:t>Durchgeführte Workshops der Hands On Reihe</a:t>
            </a:r>
          </a:p>
        </p:txBody>
      </p:sp>
      <p:pic>
        <p:nvPicPr>
          <p:cNvPr id="8" name="Shape 106"/>
          <p:cNvPicPr preferRelativeResize="0"/>
          <p:nvPr/>
        </p:nvPicPr>
        <p:blipFill>
          <a:blip r:embed="rId3">
            <a:alphaModFix/>
          </a:blip>
          <a:stretch>
            <a:fillRect/>
          </a:stretch>
        </p:blipFill>
        <p:spPr>
          <a:xfrm rot="21268817">
            <a:off x="344457" y="2173334"/>
            <a:ext cx="2510028" cy="3550628"/>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400024253"/>
              </p:ext>
            </p:extLst>
          </p:nvPr>
        </p:nvGraphicFramePr>
        <p:xfrm>
          <a:off x="3422100" y="1803717"/>
          <a:ext cx="5410200" cy="4023359"/>
        </p:xfrm>
        <a:graphic>
          <a:graphicData uri="http://schemas.openxmlformats.org/drawingml/2006/table">
            <a:tbl>
              <a:tblPr/>
              <a:tblGrid>
                <a:gridCol w="990600"/>
                <a:gridCol w="1038225"/>
                <a:gridCol w="1209675"/>
                <a:gridCol w="866775"/>
                <a:gridCol w="1304925"/>
              </a:tblGrid>
              <a:tr h="647700">
                <a:tc>
                  <a:txBody>
                    <a:bodyPr/>
                    <a:lstStyle/>
                    <a:p>
                      <a:pPr fontAlgn="t"/>
                      <a:r>
                        <a:rPr lang="de-DE">
                          <a:effectLs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de-DE" sz="1200" b="0" i="0" u="none" strike="noStrike">
                          <a:solidFill>
                            <a:srgbClr val="000000"/>
                          </a:solidFill>
                          <a:effectLst/>
                          <a:latin typeface="Arial" panose="020B0604020202020204" pitchFamily="34" charset="0"/>
                        </a:rPr>
                        <a:t>Anzahl WS Studierende </a:t>
                      </a:r>
                      <a:endParaRPr lang="de-DE">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de-DE" sz="1200" b="0" i="0" u="none" strike="noStrike">
                          <a:solidFill>
                            <a:srgbClr val="000000"/>
                          </a:solidFill>
                          <a:effectLst/>
                          <a:latin typeface="Arial" panose="020B0604020202020204" pitchFamily="34" charset="0"/>
                        </a:rPr>
                        <a:t>Teilnehmerzahl</a:t>
                      </a:r>
                      <a:endParaRPr lang="de-DE">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de-DE" sz="1200" b="0" i="0" u="none" strike="noStrike">
                          <a:solidFill>
                            <a:srgbClr val="000000"/>
                          </a:solidFill>
                          <a:effectLst/>
                          <a:latin typeface="Arial" panose="020B0604020202020204" pitchFamily="34" charset="0"/>
                        </a:rPr>
                        <a:t>Anzahl WS Lehrende</a:t>
                      </a:r>
                      <a:endParaRPr lang="de-DE">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de-DE" sz="1200" b="0" i="0" u="none" strike="noStrike">
                          <a:solidFill>
                            <a:srgbClr val="000000"/>
                          </a:solidFill>
                          <a:effectLst/>
                          <a:latin typeface="Arial" panose="020B0604020202020204" pitchFamily="34" charset="0"/>
                        </a:rPr>
                        <a:t>Teilnehmerzahl</a:t>
                      </a:r>
                      <a:endParaRPr lang="de-DE">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542925">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WiSe 2014/15</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4</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nicht erhoben</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542925">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SoSe 15</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6 </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53</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2</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3</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542925">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WiSe 15/16</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6</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41</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2</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8</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542925">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SoSe 16</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6</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42</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2</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Keine Anmeldungen</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542925">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WiSe 16/17</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6</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44</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2</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8</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542925">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SoSe 17</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6</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33</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a:solidFill>
                            <a:srgbClr val="000000"/>
                          </a:solidFill>
                          <a:effectLst/>
                          <a:latin typeface="Arial" panose="020B0604020202020204" pitchFamily="34" charset="0"/>
                        </a:rPr>
                        <a:t>2</a:t>
                      </a:r>
                      <a:endParaRPr lang="de-DE">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de-DE" sz="1200" b="0" i="0" u="none" strike="noStrike" dirty="0">
                          <a:solidFill>
                            <a:srgbClr val="000000"/>
                          </a:solidFill>
                          <a:effectLst/>
                          <a:latin typeface="Arial" panose="020B0604020202020204" pitchFamily="34" charset="0"/>
                        </a:rPr>
                        <a:t>5</a:t>
                      </a:r>
                      <a:endParaRPr lang="de-DE" dirty="0">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734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593367"/>
            <a:ext cx="8520600" cy="763600"/>
          </a:xfrm>
          <a:prstGeom prst="rect">
            <a:avLst/>
          </a:prstGeom>
        </p:spPr>
        <p:txBody>
          <a:bodyPr wrap="square" lIns="91425" tIns="91425" rIns="91425" bIns="91425" anchor="t" anchorCtr="0">
            <a:noAutofit/>
          </a:bodyPr>
          <a:lstStyle/>
          <a:p>
            <a:pPr lvl="0">
              <a:spcBef>
                <a:spcPts val="0"/>
              </a:spcBef>
              <a:buNone/>
            </a:pPr>
            <a:r>
              <a:rPr lang="de"/>
              <a:t>Vorgehen: Workshopreihe “Hands On Digital Media”</a:t>
            </a:r>
          </a:p>
        </p:txBody>
      </p:sp>
      <p:sp>
        <p:nvSpPr>
          <p:cNvPr id="113" name="Shape 113"/>
          <p:cNvSpPr txBox="1">
            <a:spLocks noGrp="1"/>
          </p:cNvSpPr>
          <p:nvPr>
            <p:ph type="body" idx="1"/>
          </p:nvPr>
        </p:nvSpPr>
        <p:spPr>
          <a:xfrm>
            <a:off x="5040825" y="1708900"/>
            <a:ext cx="3902100" cy="4555200"/>
          </a:xfrm>
          <a:prstGeom prst="rect">
            <a:avLst/>
          </a:prstGeom>
        </p:spPr>
        <p:txBody>
          <a:bodyPr wrap="square" lIns="91425" tIns="91425" rIns="91425" bIns="91425" anchor="t" anchorCtr="0">
            <a:noAutofit/>
          </a:bodyPr>
          <a:lstStyle/>
          <a:p>
            <a:pPr lvl="0">
              <a:spcBef>
                <a:spcPts val="0"/>
              </a:spcBef>
              <a:buNone/>
            </a:pPr>
            <a:r>
              <a:rPr lang="de" sz="1600" b="1" u="sng" dirty="0"/>
              <a:t>Einblick in einen typischen </a:t>
            </a:r>
            <a:r>
              <a:rPr lang="de" sz="1600" b="1" u="sng" dirty="0" smtClean="0"/>
              <a:t>Ablauf</a:t>
            </a:r>
            <a:endParaRPr sz="2400" dirty="0"/>
          </a:p>
          <a:p>
            <a:pPr marL="457200" lvl="0" indent="-317500" rtl="0">
              <a:spcBef>
                <a:spcPts val="0"/>
              </a:spcBef>
              <a:buSzPct val="100000"/>
              <a:buFont typeface="Arial"/>
              <a:buChar char="•"/>
            </a:pPr>
            <a:r>
              <a:rPr lang="de" sz="1600" dirty="0"/>
              <a:t>Begrüßung </a:t>
            </a:r>
          </a:p>
          <a:p>
            <a:pPr marL="457200" lvl="0" indent="-317500" rtl="0">
              <a:spcBef>
                <a:spcPts val="0"/>
              </a:spcBef>
              <a:buSzPct val="100000"/>
              <a:buFont typeface="Arial"/>
              <a:buChar char="•"/>
            </a:pPr>
            <a:r>
              <a:rPr lang="de" sz="1600" dirty="0"/>
              <a:t>Theoretischer Input/Vortrag von maximal 15 Minuten</a:t>
            </a:r>
          </a:p>
          <a:p>
            <a:pPr marL="457200" lvl="0" indent="-317500" rtl="0">
              <a:spcBef>
                <a:spcPts val="0"/>
              </a:spcBef>
              <a:buSzPct val="100000"/>
              <a:buFont typeface="Arial"/>
              <a:buChar char="•"/>
            </a:pPr>
            <a:r>
              <a:rPr lang="de" sz="1600" dirty="0"/>
              <a:t>Stationen mit verschiedenen Angeboten zum Ausprobieren und Anwenden von Programmen, digitalen Werkzeugen, Diskussionsrunden etc.</a:t>
            </a:r>
          </a:p>
          <a:p>
            <a:pPr marL="457200" lvl="0" indent="-317500" rtl="0">
              <a:spcBef>
                <a:spcPts val="0"/>
              </a:spcBef>
              <a:buSzPct val="100000"/>
              <a:buFont typeface="Arial"/>
              <a:buChar char="•"/>
            </a:pPr>
            <a:r>
              <a:rPr lang="de" sz="1600" dirty="0"/>
              <a:t>Erfahrungsaustausch und </a:t>
            </a:r>
            <a:r>
              <a:rPr lang="de" sz="1600" dirty="0" smtClean="0"/>
              <a:t>Diskussion</a:t>
            </a:r>
            <a:endParaRPr lang="de" sz="1600" dirty="0"/>
          </a:p>
        </p:txBody>
      </p:sp>
      <p:pic>
        <p:nvPicPr>
          <p:cNvPr id="1032" name="Picture 8" descr="https://lh6.googleusercontent.com/BCtkDmqxrW7yVZmB5Y94026M37JxDz50MoZhHFvhdhMl_ZtATnicIUwFyJfNyP4YRolwXVRQnDhUdkUzOYB70YNsiZfDymzBr3eFxpQ7R08Mydr-2MIqIAbNnQdR4VDrOSHQEtTUW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482" y="1705731"/>
            <a:ext cx="1962749" cy="19529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lh3.googleusercontent.com/B2WfRUVS2cO-PSMmgTJfDGsilcz71wRL1pPJT05MX2kfNSm-hoB7cllfZB5cQN38Gym5gBT1LdsIVtwz2gbS4TtD2x6BU0X5a93srSgUWZc37g7fWE3FHIGBDaBDWfwO6hKizSSE9X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156" y="3917814"/>
            <a:ext cx="1997075" cy="199372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lh5.googleusercontent.com/mci3meDUqu9ReXzDGhzExygv4mYR4j6bdy8e1EtojGpNM_juJlCIQisvzR4JV9_fGv64fXzcWtczD3xnHUYlMcNLpZ1EEAchKepJp49AYMlqHMlOYeZ3dBlLAM0QKd0MdYRKgKnVLi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56133">
            <a:off x="-36580" y="1849274"/>
            <a:ext cx="2411017" cy="18310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up_ikWvdEGo0_a5WgzKecIpLauGR6GxBN9ykdML6-GKzqAHKc2xGcLe2bujfiKnsySCPDNfOVYeIlSbigMYaxy4D7XZ1aI4XF5kVu89aBQYnSv37HSi_M8ClJgKh_B36AhWwdedjCc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2460">
            <a:off x="214335" y="3707493"/>
            <a:ext cx="1995916" cy="201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399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593367"/>
            <a:ext cx="8520600" cy="763600"/>
          </a:xfrm>
          <a:prstGeom prst="rect">
            <a:avLst/>
          </a:prstGeom>
        </p:spPr>
        <p:txBody>
          <a:bodyPr wrap="square" lIns="91425" tIns="91425" rIns="91425" bIns="91425" anchor="t" anchorCtr="0">
            <a:noAutofit/>
          </a:bodyPr>
          <a:lstStyle/>
          <a:p>
            <a:pPr lvl="0" rtl="0">
              <a:spcBef>
                <a:spcPts val="0"/>
              </a:spcBef>
              <a:buNone/>
            </a:pPr>
            <a:r>
              <a:rPr lang="de"/>
              <a:t>Rückblick und Erfahrungen</a:t>
            </a:r>
          </a:p>
        </p:txBody>
      </p:sp>
      <p:sp>
        <p:nvSpPr>
          <p:cNvPr id="119" name="Shape 119"/>
          <p:cNvSpPr txBox="1">
            <a:spLocks noGrp="1"/>
          </p:cNvSpPr>
          <p:nvPr>
            <p:ph type="body" idx="1"/>
          </p:nvPr>
        </p:nvSpPr>
        <p:spPr>
          <a:xfrm>
            <a:off x="311700" y="1536633"/>
            <a:ext cx="5916484" cy="4555200"/>
          </a:xfrm>
          <a:prstGeom prst="rect">
            <a:avLst/>
          </a:prstGeom>
        </p:spPr>
        <p:txBody>
          <a:bodyPr wrap="square" lIns="91425" tIns="91425" rIns="91425" bIns="91425" anchor="t" anchorCtr="0">
            <a:noAutofit/>
          </a:bodyPr>
          <a:lstStyle/>
          <a:p>
            <a:pPr marL="514350" lvl="0" indent="-285750">
              <a:buClr>
                <a:schemeClr val="dk2"/>
              </a:buClr>
              <a:buFont typeface="Arial"/>
              <a:buChar char="•"/>
            </a:pPr>
            <a:r>
              <a:rPr lang="de" dirty="0">
                <a:solidFill>
                  <a:schemeClr val="dk2"/>
                </a:solidFill>
              </a:rPr>
              <a:t>Workshops werden vornehmlich von interessierten und technisch-affinen Studierende freiwillig wahrgenommen (≠ Zielgruppe)</a:t>
            </a:r>
          </a:p>
          <a:p>
            <a:pPr marL="514350" lvl="0" indent="-285750">
              <a:buClr>
                <a:schemeClr val="dk2"/>
              </a:buClr>
              <a:buFont typeface="Arial"/>
              <a:buChar char="•"/>
            </a:pPr>
            <a:r>
              <a:rPr lang="de" dirty="0">
                <a:solidFill>
                  <a:schemeClr val="dk2"/>
                </a:solidFill>
              </a:rPr>
              <a:t>Es gibt Themen, die en vogue sind und eine Vielzahl an Teilnehmer*innen locken (Video, Präsentationsprogramme, Fotografie)</a:t>
            </a:r>
          </a:p>
          <a:p>
            <a:pPr marL="514350" lvl="0" indent="-285750">
              <a:buClr>
                <a:schemeClr val="dk2"/>
              </a:buClr>
              <a:buFont typeface="Arial"/>
              <a:buChar char="•"/>
            </a:pPr>
            <a:r>
              <a:rPr lang="de" dirty="0">
                <a:solidFill>
                  <a:schemeClr val="dk2"/>
                </a:solidFill>
              </a:rPr>
              <a:t>Workshopteilnahmen durch Verpflichtung der Studierenden (z.B. durch Studienleistungen in Lehrveranstaltungen) erhöht</a:t>
            </a:r>
          </a:p>
          <a:p>
            <a:pPr lvl="0" rtl="0">
              <a:spcBef>
                <a:spcPts val="0"/>
              </a:spcBef>
              <a:buNone/>
            </a:pPr>
            <a:endParaRPr dirty="0"/>
          </a:p>
        </p:txBody>
      </p:sp>
      <p:sp>
        <p:nvSpPr>
          <p:cNvPr id="120" name="Shape 120"/>
          <p:cNvSpPr txBox="1"/>
          <p:nvPr/>
        </p:nvSpPr>
        <p:spPr>
          <a:xfrm>
            <a:off x="311700" y="2310433"/>
            <a:ext cx="6227400" cy="3705200"/>
          </a:xfrm>
          <a:prstGeom prst="rect">
            <a:avLst/>
          </a:prstGeom>
          <a:noFill/>
          <a:ln>
            <a:noFill/>
          </a:ln>
        </p:spPr>
        <p:txBody>
          <a:bodyPr wrap="square" lIns="91425" tIns="91425" rIns="91425" bIns="91425" anchor="t" anchorCtr="0">
            <a:noAutofit/>
          </a:bodyPr>
          <a:lstStyle/>
          <a:p>
            <a:pPr lvl="0" rtl="0">
              <a:spcBef>
                <a:spcPts val="0"/>
              </a:spcBef>
              <a:buNone/>
            </a:pPr>
            <a:r>
              <a:rPr lang="de" dirty="0"/>
              <a:t>					</a:t>
            </a:r>
          </a:p>
        </p:txBody>
      </p:sp>
      <p:pic>
        <p:nvPicPr>
          <p:cNvPr id="121" name="Shape 121"/>
          <p:cNvPicPr preferRelativeResize="0"/>
          <p:nvPr/>
        </p:nvPicPr>
        <p:blipFill>
          <a:blip r:embed="rId3">
            <a:alphaModFix/>
          </a:blip>
          <a:stretch>
            <a:fillRect/>
          </a:stretch>
        </p:blipFill>
        <p:spPr>
          <a:xfrm>
            <a:off x="6496400" y="2310433"/>
            <a:ext cx="2455974" cy="3258232"/>
          </a:xfrm>
          <a:prstGeom prst="rect">
            <a:avLst/>
          </a:prstGeom>
          <a:noFill/>
          <a:ln>
            <a:noFill/>
          </a:ln>
        </p:spPr>
      </p:pic>
    </p:spTree>
    <p:extLst>
      <p:ext uri="{BB962C8B-B14F-4D97-AF65-F5344CB8AC3E}">
        <p14:creationId xmlns:p14="http://schemas.microsoft.com/office/powerpoint/2010/main" val="1451716049"/>
      </p:ext>
    </p:extLst>
  </p:cSld>
  <p:clrMapOvr>
    <a:masterClrMapping/>
  </p:clrMapOvr>
</p:sld>
</file>

<file path=ppt/theme/theme1.xml><?xml version="1.0" encoding="utf-8"?>
<a:theme xmlns:a="http://schemas.openxmlformats.org/drawingml/2006/main" name="Präsentation - Franco">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 - Franco.potx</Template>
  <TotalTime>0</TotalTime>
  <Words>517</Words>
  <Application>Microsoft Macintosh PowerPoint</Application>
  <PresentationFormat>Bildschirmpräsentation (4:3)</PresentationFormat>
  <Paragraphs>130</Paragraphs>
  <Slides>8</Slides>
  <Notes>5</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Präsentation - Franco</vt:lpstr>
      <vt:lpstr>Hands On digital media – Lehrenden Special  27.09.2017 Franco Rau, Marco Wolf &amp; Sophie Schaper</vt:lpstr>
      <vt:lpstr>Medienbildung als zentrale Herausforderung</vt:lpstr>
      <vt:lpstr>Lernen mit, über und durch digitale Medien</vt:lpstr>
      <vt:lpstr>Lernen mit, über und durch digitale Medien</vt:lpstr>
      <vt:lpstr>Hands On Workshops:  Zielstellung und Schwerpunktsetzung</vt:lpstr>
      <vt:lpstr>Durchgeführte Workshops der Hands On Reihe</vt:lpstr>
      <vt:lpstr>Vorgehen: Workshopreihe “Hands On Digital Media”</vt:lpstr>
      <vt:lpstr>Rückblick und Erfahrungen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Moritz Lohse</dc:creator>
  <cp:lastModifiedBy>Sophie</cp:lastModifiedBy>
  <cp:revision>39</cp:revision>
  <dcterms:created xsi:type="dcterms:W3CDTF">2009-12-23T09:42:49Z</dcterms:created>
  <dcterms:modified xsi:type="dcterms:W3CDTF">2017-09-27T09:55:37Z</dcterms:modified>
</cp:coreProperties>
</file>